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6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x="12192000" cy="6858000"/>
  <p:notesSz cx="12192000" cy="6858000"/>
  <p:embeddedFontLst>
    <p:embeddedFont>
      <p:font typeface="Merriweather" panose="00000500000000000000" pitchFamily="2" charset="0"/>
      <p:regular r:id="rId66"/>
      <p:bold r:id="rId67"/>
      <p:italic r:id="rId68"/>
      <p:boldItalic r:id="rId69"/>
    </p:embeddedFont>
    <p:embeddedFont>
      <p:font typeface="Open Sans" panose="020B0606030504020204" pitchFamily="34" charset="0"/>
      <p:regular r:id="rId70"/>
      <p:bold r:id="rId71"/>
      <p:italic r:id="rId72"/>
      <p:boldItalic r:id="rId73"/>
    </p:embeddedFont>
    <p:embeddedFont>
      <p:font typeface="Tahoma" panose="020B0604030504040204" pitchFamily="34" charset="0"/>
      <p:regular r:id="rId74"/>
      <p:bold r:id="rId75"/>
    </p:embeddedFont>
    <p:embeddedFont>
      <p:font typeface="Trebuchet MS" panose="020B060302020202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0" roundtripDataSignature="AMtx7mgjE9ZW0sD+Bs+WQLZiMloLWUGt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D2EF73-0B75-4E69-9B8E-56707E253735}">
  <a:tblStyle styleId="{9BD2EF73-0B75-4E69-9B8E-56707E253735}"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3.fntdata"/><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80" Type="http://customschemas.google.com/relationships/presentationmetadata" Target="meta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1.fntdata"/><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 name="Google Shape;38;p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1f2f1c02da_2_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1f2f1c02da_2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1f2f1c02da_2_4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1f2f1c02da_2_4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1f2f1c02da_2_2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1f2f1c02da_2_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1f2f1c02da_2_3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1f2f1c02da_2_3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1f2f1c02da_2_37: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1f2f1c02da_2_3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1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 name="Google Shape;48;p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1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1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2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2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1c90e09af7_2_8: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1c90e09af7_2_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1c90e09af7_2_15: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1c90e09af7_2_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1c90e09af7_2_2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1c90e09af7_2_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1c90e09af7_2_29: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1c90e09af7_2_2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1c90e09af7_2_39: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1c90e09af7_2_3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1c90e09af7_2_46: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1c90e09af7_2_4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1c90e09af7_2_53: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1c90e09af7_2_5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1c90e09af7_2_6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1c90e09af7_2_6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1c90e09af7_2_74: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1c90e09af7_2_7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1c90e09af7_2_81: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1c90e09af7_2_8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1c90e09af7_2_89: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1c90e09af7_2_8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1c90e09af7_2_111: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1c90e09af7_2_1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1c90e09af7_2_12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1c90e09af7_2_1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1c90e09af7_2_132: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1c90e09af7_2_13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1c90e09af7_2_14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1c90e09af7_2_14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p2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1c90e09af7_0_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g31c90e09af7_0_6: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p2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p2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2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p2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p2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8" name="Google Shape;668;p2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31f2f1c02da_3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g31f2f1c02da_3_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p3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3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7" name="Google Shape;747;p3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3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2" name="Google Shape;762;p3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3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p3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1c90e09af7_3_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31c90e09af7_3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1c90e09af7_3_11: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31c90e09af7_3_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1c90e09af7_3_20: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31c90e09af7_3_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31c90e09af7_3_26: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31c90e09af7_3_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9" name="Google Shape;819;p4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1f2f1c02da_2_55: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1f2f1c02da_2_5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1"/>
        <p:cNvGrpSpPr/>
        <p:nvPr/>
      </p:nvGrpSpPr>
      <p:grpSpPr>
        <a:xfrm>
          <a:off x="0" y="0"/>
          <a:ext cx="0" cy="0"/>
          <a:chOff x="0" y="0"/>
          <a:chExt cx="0" cy="0"/>
        </a:xfrm>
      </p:grpSpPr>
      <p:pic>
        <p:nvPicPr>
          <p:cNvPr id="12" name="Google Shape;12;p42"/>
          <p:cNvPicPr preferRelativeResize="0"/>
          <p:nvPr/>
        </p:nvPicPr>
        <p:blipFill rotWithShape="1">
          <a:blip r:embed="rId2">
            <a:alphaModFix/>
          </a:blip>
          <a:srcRect/>
          <a:stretch/>
        </p:blipFill>
        <p:spPr>
          <a:xfrm>
            <a:off x="0" y="6181725"/>
            <a:ext cx="12192000" cy="6762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type="obj">
  <p:cSld name="OBJECT">
    <p:spTree>
      <p:nvGrpSpPr>
        <p:cNvPr id="1" name="Shape 13"/>
        <p:cNvGrpSpPr/>
        <p:nvPr/>
      </p:nvGrpSpPr>
      <p:grpSpPr>
        <a:xfrm>
          <a:off x="0" y="0"/>
          <a:ext cx="0" cy="0"/>
          <a:chOff x="0" y="0"/>
          <a:chExt cx="0" cy="0"/>
        </a:xfrm>
      </p:grpSpPr>
      <p:sp>
        <p:nvSpPr>
          <p:cNvPr id="14" name="Google Shape;14;p43"/>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7030A0">
              <a:alpha val="27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 name="Google Shape;15;p43"/>
          <p:cNvPicPr preferRelativeResize="0"/>
          <p:nvPr/>
        </p:nvPicPr>
        <p:blipFill rotWithShape="1">
          <a:blip r:embed="rId2">
            <a:alphaModFix/>
          </a:blip>
          <a:srcRect/>
          <a:stretch/>
        </p:blipFill>
        <p:spPr>
          <a:xfrm>
            <a:off x="208502" y="6208330"/>
            <a:ext cx="1859168" cy="331995"/>
          </a:xfrm>
          <a:prstGeom prst="rect">
            <a:avLst/>
          </a:prstGeom>
          <a:noFill/>
          <a:ln>
            <a:noFill/>
          </a:ln>
        </p:spPr>
      </p:pic>
      <p:sp>
        <p:nvSpPr>
          <p:cNvPr id="16" name="Google Shape;16;p43"/>
          <p:cNvSpPr txBox="1">
            <a:spLocks noGrp="1"/>
          </p:cNvSpPr>
          <p:nvPr>
            <p:ph type="title"/>
          </p:nvPr>
        </p:nvSpPr>
        <p:spPr>
          <a:xfrm>
            <a:off x="432670" y="812291"/>
            <a:ext cx="3183254"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3"/>
          <p:cNvSpPr txBox="1">
            <a:spLocks noGrp="1"/>
          </p:cNvSpPr>
          <p:nvPr>
            <p:ph type="ftr" idx="11"/>
          </p:nvPr>
        </p:nvSpPr>
        <p:spPr>
          <a:xfrm>
            <a:off x="7932210" y="6231398"/>
            <a:ext cx="1819275"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43"/>
          <p:cNvSpPr txBox="1">
            <a:spLocks noGrp="1"/>
          </p:cNvSpPr>
          <p:nvPr>
            <p:ph type="dt" idx="10"/>
          </p:nvPr>
        </p:nvSpPr>
        <p:spPr>
          <a:xfrm>
            <a:off x="10839915" y="6225302"/>
            <a:ext cx="1130934"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19"/>
        <p:cNvGrpSpPr/>
        <p:nvPr/>
      </p:nvGrpSpPr>
      <p:grpSpPr>
        <a:xfrm>
          <a:off x="0" y="0"/>
          <a:ext cx="0" cy="0"/>
          <a:chOff x="0" y="0"/>
          <a:chExt cx="0" cy="0"/>
        </a:xfrm>
      </p:grpSpPr>
      <p:sp>
        <p:nvSpPr>
          <p:cNvPr id="20" name="Google Shape;20;p44"/>
          <p:cNvSpPr txBox="1">
            <a:spLocks noGrp="1"/>
          </p:cNvSpPr>
          <p:nvPr>
            <p:ph type="title"/>
          </p:nvPr>
        </p:nvSpPr>
        <p:spPr>
          <a:xfrm>
            <a:off x="432670" y="812291"/>
            <a:ext cx="3183254"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4"/>
          <p:cNvSpPr txBox="1">
            <a:spLocks noGrp="1"/>
          </p:cNvSpPr>
          <p:nvPr>
            <p:ph type="body" idx="1"/>
          </p:nvPr>
        </p:nvSpPr>
        <p:spPr>
          <a:xfrm>
            <a:off x="474680" y="1582892"/>
            <a:ext cx="11496675" cy="453136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44"/>
          <p:cNvSpPr txBox="1">
            <a:spLocks noGrp="1"/>
          </p:cNvSpPr>
          <p:nvPr>
            <p:ph type="ftr" idx="11"/>
          </p:nvPr>
        </p:nvSpPr>
        <p:spPr>
          <a:xfrm>
            <a:off x="7932210" y="6231398"/>
            <a:ext cx="1819275"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4"/>
          <p:cNvSpPr txBox="1">
            <a:spLocks noGrp="1"/>
          </p:cNvSpPr>
          <p:nvPr>
            <p:ph type="dt" idx="10"/>
          </p:nvPr>
        </p:nvSpPr>
        <p:spPr>
          <a:xfrm>
            <a:off x="10839915" y="6225302"/>
            <a:ext cx="1130934"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25"/>
        <p:cNvGrpSpPr/>
        <p:nvPr/>
      </p:nvGrpSpPr>
      <p:grpSpPr>
        <a:xfrm>
          <a:off x="0" y="0"/>
          <a:ext cx="0" cy="0"/>
          <a:chOff x="0" y="0"/>
          <a:chExt cx="0" cy="0"/>
        </a:xfrm>
      </p:grpSpPr>
      <p:sp>
        <p:nvSpPr>
          <p:cNvPr id="26" name="Google Shape;26;p45"/>
          <p:cNvSpPr txBox="1">
            <a:spLocks noGrp="1"/>
          </p:cNvSpPr>
          <p:nvPr>
            <p:ph type="title"/>
          </p:nvPr>
        </p:nvSpPr>
        <p:spPr>
          <a:xfrm>
            <a:off x="432670" y="812291"/>
            <a:ext cx="3183254"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45"/>
          <p:cNvSpPr txBox="1">
            <a:spLocks noGrp="1"/>
          </p:cNvSpPr>
          <p:nvPr>
            <p:ph type="body" idx="2"/>
          </p:nvPr>
        </p:nvSpPr>
        <p:spPr>
          <a:xfrm>
            <a:off x="6877294" y="1446276"/>
            <a:ext cx="3437890" cy="386587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000" b="0" i="0">
                <a:solidFill>
                  <a:srgbClr val="ECD6FF"/>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45"/>
          <p:cNvSpPr txBox="1">
            <a:spLocks noGrp="1"/>
          </p:cNvSpPr>
          <p:nvPr>
            <p:ph type="ftr" idx="11"/>
          </p:nvPr>
        </p:nvSpPr>
        <p:spPr>
          <a:xfrm>
            <a:off x="7932210" y="6231398"/>
            <a:ext cx="1819275"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5"/>
          <p:cNvSpPr txBox="1">
            <a:spLocks noGrp="1"/>
          </p:cNvSpPr>
          <p:nvPr>
            <p:ph type="dt" idx="10"/>
          </p:nvPr>
        </p:nvSpPr>
        <p:spPr>
          <a:xfrm>
            <a:off x="10839915" y="6225302"/>
            <a:ext cx="1130934"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32"/>
        <p:cNvGrpSpPr/>
        <p:nvPr/>
      </p:nvGrpSpPr>
      <p:grpSpPr>
        <a:xfrm>
          <a:off x="0" y="0"/>
          <a:ext cx="0" cy="0"/>
          <a:chOff x="0" y="0"/>
          <a:chExt cx="0" cy="0"/>
        </a:xfrm>
      </p:grpSpPr>
      <p:sp>
        <p:nvSpPr>
          <p:cNvPr id="33" name="Google Shape;33;p46"/>
          <p:cNvSpPr txBox="1">
            <a:spLocks noGrp="1"/>
          </p:cNvSpPr>
          <p:nvPr>
            <p:ph type="ftr" idx="11"/>
          </p:nvPr>
        </p:nvSpPr>
        <p:spPr>
          <a:xfrm>
            <a:off x="7932210" y="6231398"/>
            <a:ext cx="1819275"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6"/>
          <p:cNvSpPr txBox="1">
            <a:spLocks noGrp="1"/>
          </p:cNvSpPr>
          <p:nvPr>
            <p:ph type="dt" idx="10"/>
          </p:nvPr>
        </p:nvSpPr>
        <p:spPr>
          <a:xfrm>
            <a:off x="10839915" y="6225302"/>
            <a:ext cx="1130934"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432670" y="812291"/>
            <a:ext cx="3183254" cy="69596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400" b="1" i="0" u="none" strike="noStrike" cap="none">
                <a:solidFill>
                  <a:schemeClr val="lt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1"/>
          <p:cNvSpPr txBox="1">
            <a:spLocks noGrp="1"/>
          </p:cNvSpPr>
          <p:nvPr>
            <p:ph type="body" idx="1"/>
          </p:nvPr>
        </p:nvSpPr>
        <p:spPr>
          <a:xfrm>
            <a:off x="474680" y="1582892"/>
            <a:ext cx="11496675" cy="453136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41"/>
          <p:cNvSpPr txBox="1">
            <a:spLocks noGrp="1"/>
          </p:cNvSpPr>
          <p:nvPr>
            <p:ph type="ftr" idx="11"/>
          </p:nvPr>
        </p:nvSpPr>
        <p:spPr>
          <a:xfrm>
            <a:off x="7932210" y="6231398"/>
            <a:ext cx="1819275" cy="3048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1"/>
          <p:cNvSpPr txBox="1">
            <a:spLocks noGrp="1"/>
          </p:cNvSpPr>
          <p:nvPr>
            <p:ph type="dt" idx="10"/>
          </p:nvPr>
        </p:nvSpPr>
        <p:spPr>
          <a:xfrm>
            <a:off x="10839915" y="6225302"/>
            <a:ext cx="1130934" cy="3048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10" Type="http://schemas.openxmlformats.org/officeDocument/2006/relationships/image" Target="../media/image3.jpg"/><Relationship Id="rId4" Type="http://schemas.openxmlformats.org/officeDocument/2006/relationships/image" Target="../media/image5.jp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jpg"/><Relationship Id="rId5" Type="http://schemas.openxmlformats.org/officeDocument/2006/relationships/image" Target="../media/image21.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jpg"/><Relationship Id="rId7"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5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
          <p:cNvSpPr txBox="1"/>
          <p:nvPr/>
        </p:nvSpPr>
        <p:spPr>
          <a:xfrm>
            <a:off x="685800" y="2286000"/>
            <a:ext cx="10591800" cy="954107"/>
          </a:xfrm>
          <a:prstGeom prst="rect">
            <a:avLst/>
          </a:prstGeom>
          <a:solidFill>
            <a:srgbClr val="31859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Calibri"/>
                <a:ea typeface="Calibri"/>
                <a:cs typeface="Calibri"/>
                <a:sym typeface="Calibri"/>
              </a:rPr>
              <a:t>LEVERAGING MULTIOMICS DATA FOR PERSONALIZED LUNG CANCER PROGNOSIS THROUGH INTEGRATED HEALTH PROFILES</a:t>
            </a:r>
            <a:endParaRPr/>
          </a:p>
        </p:txBody>
      </p:sp>
      <p:sp>
        <p:nvSpPr>
          <p:cNvPr id="41" name="Google Shape;41;p1"/>
          <p:cNvSpPr txBox="1"/>
          <p:nvPr/>
        </p:nvSpPr>
        <p:spPr>
          <a:xfrm>
            <a:off x="5327296" y="3227728"/>
            <a:ext cx="1308808" cy="369332"/>
          </a:xfrm>
          <a:prstGeom prst="rect">
            <a:avLst/>
          </a:prstGeom>
          <a:solidFill>
            <a:srgbClr val="31859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24-25J-211</a:t>
            </a:r>
            <a:endParaRPr/>
          </a:p>
        </p:txBody>
      </p:sp>
      <p:sp>
        <p:nvSpPr>
          <p:cNvPr id="42" name="Google Shape;42;p1"/>
          <p:cNvSpPr txBox="1"/>
          <p:nvPr/>
        </p:nvSpPr>
        <p:spPr>
          <a:xfrm>
            <a:off x="4500988" y="4154067"/>
            <a:ext cx="2961423" cy="769441"/>
          </a:xfrm>
          <a:prstGeom prst="rect">
            <a:avLst/>
          </a:prstGeom>
          <a:solidFill>
            <a:srgbClr val="31859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a:solidFill>
                  <a:schemeClr val="dk1"/>
                </a:solidFill>
                <a:latin typeface="Calibri"/>
                <a:ea typeface="Calibri"/>
                <a:cs typeface="Calibri"/>
                <a:sym typeface="Calibri"/>
              </a:rPr>
              <a:t>NSCLC360</a:t>
            </a:r>
            <a:endParaRPr/>
          </a:p>
        </p:txBody>
      </p:sp>
      <p:sp>
        <p:nvSpPr>
          <p:cNvPr id="43" name="Google Shape;43;p1"/>
          <p:cNvSpPr/>
          <p:nvPr/>
        </p:nvSpPr>
        <p:spPr>
          <a:xfrm>
            <a:off x="0" y="6181176"/>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4" name="Google Shape;44;p1"/>
          <p:cNvPicPr preferRelativeResize="0"/>
          <p:nvPr/>
        </p:nvPicPr>
        <p:blipFill rotWithShape="1">
          <a:blip r:embed="rId3">
            <a:alphaModFix/>
          </a:blip>
          <a:srcRect/>
          <a:stretch/>
        </p:blipFill>
        <p:spPr>
          <a:xfrm>
            <a:off x="208502" y="6347295"/>
            <a:ext cx="1859168" cy="331995"/>
          </a:xfrm>
          <a:prstGeom prst="rect">
            <a:avLst/>
          </a:prstGeom>
          <a:solidFill>
            <a:srgbClr val="FBD4B4"/>
          </a:solidFill>
          <a:ln>
            <a:noFill/>
          </a:ln>
        </p:spPr>
      </p:pic>
      <p:sp>
        <p:nvSpPr>
          <p:cNvPr id="45" name="Google Shape;45;p1"/>
          <p:cNvSpPr txBox="1"/>
          <p:nvPr/>
        </p:nvSpPr>
        <p:spPr>
          <a:xfrm>
            <a:off x="5176966" y="6333723"/>
            <a:ext cx="228475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7" name="Google Shape;167;p9"/>
          <p:cNvSpPr txBox="1">
            <a:spLocks noGrp="1"/>
          </p:cNvSpPr>
          <p:nvPr>
            <p:ph type="title"/>
          </p:nvPr>
        </p:nvSpPr>
        <p:spPr>
          <a:xfrm>
            <a:off x="458694" y="802131"/>
            <a:ext cx="5564505"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Specific Sub-Objectives</a:t>
            </a:r>
            <a:endParaRPr sz="4000">
              <a:solidFill>
                <a:schemeClr val="dk1"/>
              </a:solidFill>
            </a:endParaRPr>
          </a:p>
        </p:txBody>
      </p:sp>
      <p:sp>
        <p:nvSpPr>
          <p:cNvPr id="168" name="Google Shape;168;p9"/>
          <p:cNvSpPr/>
          <p:nvPr/>
        </p:nvSpPr>
        <p:spPr>
          <a:xfrm>
            <a:off x="481029" y="3169944"/>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9"/>
          <p:cNvSpPr/>
          <p:nvPr/>
        </p:nvSpPr>
        <p:spPr>
          <a:xfrm>
            <a:off x="481029" y="4433718"/>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9"/>
          <p:cNvSpPr/>
          <p:nvPr/>
        </p:nvSpPr>
        <p:spPr>
          <a:xfrm>
            <a:off x="457754" y="2049930"/>
            <a:ext cx="10524490" cy="871219"/>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9"/>
          <p:cNvSpPr txBox="1"/>
          <p:nvPr/>
        </p:nvSpPr>
        <p:spPr>
          <a:xfrm>
            <a:off x="649412" y="2046653"/>
            <a:ext cx="10705367" cy="3324693"/>
          </a:xfrm>
          <a:prstGeom prst="rect">
            <a:avLst/>
          </a:prstGeom>
          <a:noFill/>
          <a:ln>
            <a:noFill/>
          </a:ln>
        </p:spPr>
        <p:txBody>
          <a:bodyPr spcFirstLastPara="1" wrap="square" lIns="0" tIns="9525" rIns="0" bIns="0" anchor="t" anchorCtr="0">
            <a:spAutoFit/>
          </a:bodyPr>
          <a:lstStyle/>
          <a:p>
            <a:pPr marL="469900" marR="575945" lvl="0" indent="-457200" algn="l" rtl="0">
              <a:lnSpc>
                <a:spcPct val="100800"/>
              </a:lnSpc>
              <a:spcBef>
                <a:spcPts val="0"/>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Design a model to classify NSCLC features from multimodal </a:t>
            </a:r>
            <a:endParaRPr sz="2400" b="1">
              <a:solidFill>
                <a:schemeClr val="dk1"/>
              </a:solidFill>
              <a:latin typeface="Tahoma"/>
              <a:ea typeface="Tahoma"/>
              <a:cs typeface="Tahoma"/>
              <a:sym typeface="Tahoma"/>
            </a:endParaRPr>
          </a:p>
          <a:p>
            <a:pPr marL="12700" marR="575945" lvl="0" indent="0" algn="l" rtl="0">
              <a:lnSpc>
                <a:spcPct val="100800"/>
              </a:lnSpc>
              <a:spcBef>
                <a:spcPts val="75"/>
              </a:spcBef>
              <a:spcAft>
                <a:spcPts val="0"/>
              </a:spcAft>
              <a:buNone/>
            </a:pPr>
            <a:r>
              <a:rPr lang="en-US" sz="2400" b="1">
                <a:solidFill>
                  <a:schemeClr val="dk1"/>
                </a:solidFill>
                <a:latin typeface="Tahoma"/>
                <a:ea typeface="Tahoma"/>
                <a:cs typeface="Tahoma"/>
                <a:sym typeface="Tahoma"/>
              </a:rPr>
              <a:t>      imaging data</a:t>
            </a:r>
            <a:endParaRPr sz="2400" b="1">
              <a:solidFill>
                <a:schemeClr val="dk1"/>
              </a:solidFill>
              <a:latin typeface="Tahoma"/>
              <a:ea typeface="Tahoma"/>
              <a:cs typeface="Tahoma"/>
              <a:sym typeface="Tahoma"/>
            </a:endParaRPr>
          </a:p>
          <a:p>
            <a:pPr marL="469900" marR="575945" lvl="0" indent="-304800" algn="l" rtl="0">
              <a:lnSpc>
                <a:spcPct val="100800"/>
              </a:lnSpc>
              <a:spcBef>
                <a:spcPts val="75"/>
              </a:spcBef>
              <a:spcAft>
                <a:spcPts val="0"/>
              </a:spcAft>
              <a:buClr>
                <a:schemeClr val="dk1"/>
              </a:buClr>
              <a:buSzPts val="2400"/>
              <a:buFont typeface="Arial"/>
              <a:buNone/>
            </a:pPr>
            <a:endParaRPr sz="2400" b="1">
              <a:solidFill>
                <a:schemeClr val="dk1"/>
              </a:solidFill>
              <a:latin typeface="Tahoma"/>
              <a:ea typeface="Tahoma"/>
              <a:cs typeface="Tahoma"/>
              <a:sym typeface="Tahoma"/>
            </a:endParaRPr>
          </a:p>
          <a:p>
            <a:pPr marL="342900" marR="0" lvl="0" indent="-342900" algn="l" rtl="0">
              <a:spcBef>
                <a:spcPts val="0"/>
              </a:spcBef>
              <a:spcAft>
                <a:spcPts val="0"/>
              </a:spcAft>
              <a:buClr>
                <a:srgbClr val="FFFFFF"/>
              </a:buClr>
              <a:buSzPts val="2400"/>
              <a:buFont typeface="Arial"/>
              <a:buChar char="•"/>
            </a:pPr>
            <a:r>
              <a:rPr lang="en-US" sz="2400" b="1">
                <a:solidFill>
                  <a:schemeClr val="dk1"/>
                </a:solidFill>
                <a:latin typeface="Tahoma"/>
                <a:ea typeface="Tahoma"/>
                <a:cs typeface="Tahoma"/>
                <a:sym typeface="Tahoma"/>
              </a:rPr>
              <a:t>Optimize the model to enhance NSCLC detection accuracy by reducing false positives and negatives.</a:t>
            </a:r>
            <a:endParaRPr sz="2400" b="1">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FFFFFF"/>
              </a:buClr>
              <a:buSzPts val="2900"/>
              <a:buFont typeface="Arial"/>
              <a:buNone/>
            </a:pPr>
            <a:endParaRPr sz="2900">
              <a:solidFill>
                <a:schemeClr val="dk1"/>
              </a:solidFill>
              <a:latin typeface="Tahoma"/>
              <a:ea typeface="Tahoma"/>
              <a:cs typeface="Tahoma"/>
              <a:sym typeface="Tahoma"/>
            </a:endParaRPr>
          </a:p>
          <a:p>
            <a:pPr marL="481965" marR="5080" lvl="0" indent="-457200" algn="l" rtl="0">
              <a:lnSpc>
                <a:spcPct val="100800"/>
              </a:lnSpc>
              <a:spcBef>
                <a:spcPts val="209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Integrate homomorphic encryption to secure medical data while preserving the model's accuracy.</a:t>
            </a:r>
            <a:endParaRPr sz="2400" b="1">
              <a:solidFill>
                <a:schemeClr val="dk1"/>
              </a:solidFill>
              <a:latin typeface="Tahoma"/>
              <a:ea typeface="Tahoma"/>
              <a:cs typeface="Tahoma"/>
              <a:sym typeface="Tahoma"/>
            </a:endParaRPr>
          </a:p>
        </p:txBody>
      </p:sp>
      <p:grpSp>
        <p:nvGrpSpPr>
          <p:cNvPr id="172" name="Google Shape;172;p9"/>
          <p:cNvGrpSpPr/>
          <p:nvPr/>
        </p:nvGrpSpPr>
        <p:grpSpPr>
          <a:xfrm>
            <a:off x="0" y="6181112"/>
            <a:ext cx="12192000" cy="668655"/>
            <a:chOff x="0" y="6042212"/>
            <a:chExt cx="12192000" cy="668655"/>
          </a:xfrm>
        </p:grpSpPr>
        <p:sp>
          <p:nvSpPr>
            <p:cNvPr id="173" name="Google Shape;173;p9"/>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4" name="Google Shape;174;p9"/>
            <p:cNvPicPr preferRelativeResize="0"/>
            <p:nvPr/>
          </p:nvPicPr>
          <p:blipFill rotWithShape="1">
            <a:blip r:embed="rId3">
              <a:alphaModFix/>
            </a:blip>
            <a:srcRect/>
            <a:stretch/>
          </p:blipFill>
          <p:spPr>
            <a:xfrm>
              <a:off x="208502" y="6208330"/>
              <a:ext cx="1859168" cy="331995"/>
            </a:xfrm>
            <a:prstGeom prst="rect">
              <a:avLst/>
            </a:prstGeom>
            <a:solidFill>
              <a:srgbClr val="31859C"/>
            </a:solidFill>
            <a:ln>
              <a:noFill/>
            </a:ln>
          </p:spPr>
        </p:pic>
      </p:grpSp>
      <p:sp>
        <p:nvSpPr>
          <p:cNvPr id="175" name="Google Shape;175;p9"/>
          <p:cNvSpPr txBox="1"/>
          <p:nvPr/>
        </p:nvSpPr>
        <p:spPr>
          <a:xfrm>
            <a:off x="3552123" y="6367216"/>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IT21374524 | Waseek M.L.</a:t>
            </a:r>
            <a:endParaRPr sz="1800">
              <a:solidFill>
                <a:schemeClr val="dk1"/>
              </a:solidFill>
              <a:latin typeface="Trebuchet MS"/>
              <a:ea typeface="Trebuchet MS"/>
              <a:cs typeface="Trebuchet MS"/>
              <a:sym typeface="Trebuchet MS"/>
            </a:endParaRPr>
          </a:p>
        </p:txBody>
      </p:sp>
      <p:sp>
        <p:nvSpPr>
          <p:cNvPr id="176" name="Google Shape;176;p9"/>
          <p:cNvSpPr txBox="1">
            <a:spLocks noGrp="1"/>
          </p:cNvSpPr>
          <p:nvPr>
            <p:ph type="dt" idx="10"/>
          </p:nvPr>
        </p:nvSpPr>
        <p:spPr>
          <a:xfrm>
            <a:off x="10839915" y="6364202"/>
            <a:ext cx="1130934" cy="278281"/>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2024/12/06</a:t>
            </a:r>
            <a:endParaRPr>
              <a:solidFill>
                <a:schemeClr val="dk1"/>
              </a:solidFill>
            </a:endParaRPr>
          </a:p>
        </p:txBody>
      </p:sp>
      <p:sp>
        <p:nvSpPr>
          <p:cNvPr id="177" name="Google Shape;177;p9"/>
          <p:cNvSpPr txBox="1">
            <a:spLocks noGrp="1"/>
          </p:cNvSpPr>
          <p:nvPr>
            <p:ph type="ftr" idx="11"/>
          </p:nvPr>
        </p:nvSpPr>
        <p:spPr>
          <a:xfrm>
            <a:off x="7932210" y="6370298"/>
            <a:ext cx="2200274" cy="278281"/>
          </a:xfrm>
          <a:prstGeom prst="rect">
            <a:avLst/>
          </a:prstGeom>
          <a:solidFill>
            <a:srgbClr val="31859C"/>
          </a:solid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p:txBody>
      </p:sp>
      <p:sp>
        <p:nvSpPr>
          <p:cNvPr id="178" name="Google Shape;178;p9"/>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1f2f1c02da_2_0"/>
          <p:cNvSpPr txBox="1">
            <a:spLocks noGrp="1"/>
          </p:cNvSpPr>
          <p:nvPr>
            <p:ph type="title"/>
          </p:nvPr>
        </p:nvSpPr>
        <p:spPr>
          <a:xfrm>
            <a:off x="432670" y="812291"/>
            <a:ext cx="3183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Data Set </a:t>
            </a:r>
            <a:endParaRPr>
              <a:solidFill>
                <a:schemeClr val="dk1"/>
              </a:solidFill>
            </a:endParaRPr>
          </a:p>
        </p:txBody>
      </p:sp>
      <p:sp>
        <p:nvSpPr>
          <p:cNvPr id="184" name="Google Shape;184;g31f2f1c02da_2_0"/>
          <p:cNvSpPr txBox="1"/>
          <p:nvPr/>
        </p:nvSpPr>
        <p:spPr>
          <a:xfrm>
            <a:off x="916325" y="1760175"/>
            <a:ext cx="9627300" cy="4857000"/>
          </a:xfrm>
          <a:prstGeom prst="rect">
            <a:avLst/>
          </a:prstGeom>
          <a:solidFill>
            <a:schemeClr val="lt2"/>
          </a:solid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Char char="●"/>
            </a:pPr>
            <a:r>
              <a:rPr lang="en-US" sz="2100" b="1">
                <a:solidFill>
                  <a:schemeClr val="dk1"/>
                </a:solidFill>
              </a:rPr>
              <a:t>Dataset obtained from The Cancer Imaging Archive (TCIA), which provides open-access medical imaging datasets.</a:t>
            </a:r>
            <a:endParaRPr sz="2100" b="1">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Contains DICOM images with tumor-related features like size, location, and pathological staging (T, N, M).</a:t>
            </a:r>
            <a:endParaRPr sz="2100" b="1">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Accessed directly from TCIA’s website without using the NBIA Data Retriever.</a:t>
            </a:r>
            <a:endParaRPr sz="2100" b="1">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Includes thousands of records with imaging data like CT and PET scans.</a:t>
            </a:r>
            <a:endParaRPr sz="2100" b="1">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Preprocessed to extract features, anonymize data, and prepare it for analysis.</a:t>
            </a:r>
            <a:endParaRPr sz="2100" b="1">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Used to train a model for predicting cancer type, subtype, tumor size, location, and pathological staging.</a:t>
            </a:r>
            <a:endParaRPr sz="2100" b="1">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TCIA and contributing researchers acknowledged for providing the dataset</a:t>
            </a:r>
            <a:r>
              <a:rPr lang="en-US" sz="2100">
                <a:solidFill>
                  <a:schemeClr val="dk1"/>
                </a:solidFill>
              </a:rPr>
              <a:t>.</a:t>
            </a:r>
            <a:endParaRPr sz="2100">
              <a:solidFill>
                <a:schemeClr val="dk1"/>
              </a:solidFill>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31f2f1c02da_2_42"/>
          <p:cNvSpPr txBox="1">
            <a:spLocks noGrp="1"/>
          </p:cNvSpPr>
          <p:nvPr>
            <p:ph type="title"/>
          </p:nvPr>
        </p:nvSpPr>
        <p:spPr>
          <a:xfrm>
            <a:off x="1041299" y="812300"/>
            <a:ext cx="72549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Data Pre Processing</a:t>
            </a:r>
            <a:endParaRPr>
              <a:solidFill>
                <a:schemeClr val="dk1"/>
              </a:solidFill>
            </a:endParaRPr>
          </a:p>
        </p:txBody>
      </p:sp>
      <p:sp>
        <p:nvSpPr>
          <p:cNvPr id="190" name="Google Shape;190;g31f2f1c02da_2_42"/>
          <p:cNvSpPr txBox="1"/>
          <p:nvPr/>
        </p:nvSpPr>
        <p:spPr>
          <a:xfrm>
            <a:off x="1061325" y="1789175"/>
            <a:ext cx="9830400" cy="4088700"/>
          </a:xfrm>
          <a:prstGeom prst="rect">
            <a:avLst/>
          </a:prstGeom>
          <a:solidFill>
            <a:schemeClr val="lt2"/>
          </a:solid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a:solidFill>
                  <a:schemeClr val="dk1"/>
                </a:solidFill>
              </a:rPr>
              <a:t>DICOM File Conversion and Feature Extraction</a:t>
            </a:r>
            <a:r>
              <a:rPr lang="en-US" sz="2400">
                <a:solidFill>
                  <a:schemeClr val="dk1"/>
                </a:solidFill>
              </a:rPr>
              <a:t>: Extracted key features like tumor size, location, and pathological stages (T, N, M) using tools like </a:t>
            </a:r>
            <a:r>
              <a:rPr lang="en-US" sz="2400" b="1">
                <a:solidFill>
                  <a:schemeClr val="dk1"/>
                </a:solidFill>
              </a:rPr>
              <a:t>pydicom</a:t>
            </a:r>
            <a:r>
              <a:rPr lang="en-US" sz="2400">
                <a:solidFill>
                  <a:schemeClr val="dk1"/>
                </a:solidFill>
              </a:rPr>
              <a:t> while retaining metadata.</a:t>
            </a:r>
            <a:endParaRPr sz="2400">
              <a:solidFill>
                <a:schemeClr val="dk1"/>
              </a:solidFill>
            </a:endParaRPr>
          </a:p>
          <a:p>
            <a:pPr marL="457200" lvl="0" indent="-381000" algn="l" rtl="0">
              <a:spcBef>
                <a:spcPts val="0"/>
              </a:spcBef>
              <a:spcAft>
                <a:spcPts val="0"/>
              </a:spcAft>
              <a:buClr>
                <a:schemeClr val="dk1"/>
              </a:buClr>
              <a:buSzPts val="2400"/>
              <a:buChar char="●"/>
            </a:pPr>
            <a:r>
              <a:rPr lang="en-US" sz="2400" b="1">
                <a:solidFill>
                  <a:schemeClr val="dk1"/>
                </a:solidFill>
              </a:rPr>
              <a:t>Anonymization</a:t>
            </a:r>
            <a:r>
              <a:rPr lang="en-US" sz="2400">
                <a:solidFill>
                  <a:schemeClr val="dk1"/>
                </a:solidFill>
              </a:rPr>
              <a:t>: Removed patient-identifiable information from DICOM headers to ensure compliance with privacy regulations.</a:t>
            </a:r>
            <a:endParaRPr sz="2400">
              <a:solidFill>
                <a:schemeClr val="dk1"/>
              </a:solidFill>
            </a:endParaRPr>
          </a:p>
          <a:p>
            <a:pPr marL="457200" lvl="0" indent="-381000" algn="l" rtl="0">
              <a:spcBef>
                <a:spcPts val="0"/>
              </a:spcBef>
              <a:spcAft>
                <a:spcPts val="0"/>
              </a:spcAft>
              <a:buClr>
                <a:schemeClr val="dk1"/>
              </a:buClr>
              <a:buSzPts val="2400"/>
              <a:buChar char="●"/>
            </a:pPr>
            <a:r>
              <a:rPr lang="en-US" sz="2400" b="1">
                <a:solidFill>
                  <a:schemeClr val="dk1"/>
                </a:solidFill>
              </a:rPr>
              <a:t>Image Normalization and Augmentation</a:t>
            </a:r>
            <a:r>
              <a:rPr lang="en-US" sz="2400">
                <a:solidFill>
                  <a:schemeClr val="dk1"/>
                </a:solidFill>
              </a:rPr>
              <a:t>: Standardized image intensity and applied transformations (e.g., rotation, scaling) to enhance dataset diversity.</a:t>
            </a:r>
            <a:endParaRPr sz="2400">
              <a:solidFill>
                <a:schemeClr val="dk1"/>
              </a:solidFill>
            </a:endParaRPr>
          </a:p>
          <a:p>
            <a:pPr marL="457200" lvl="0" indent="-381000" algn="l" rtl="0">
              <a:spcBef>
                <a:spcPts val="0"/>
              </a:spcBef>
              <a:spcAft>
                <a:spcPts val="0"/>
              </a:spcAft>
              <a:buClr>
                <a:schemeClr val="dk1"/>
              </a:buClr>
              <a:buSzPts val="2400"/>
              <a:buChar char="●"/>
            </a:pPr>
            <a:r>
              <a:rPr lang="en-US" sz="2400" b="1">
                <a:solidFill>
                  <a:schemeClr val="dk1"/>
                </a:solidFill>
              </a:rPr>
              <a:t>Data Splitting</a:t>
            </a:r>
            <a:r>
              <a:rPr lang="en-US" sz="2400">
                <a:solidFill>
                  <a:schemeClr val="dk1"/>
                </a:solidFill>
              </a:rPr>
              <a:t>: Divided data into training, validation, and testing sets for unbiased model evaluation.</a:t>
            </a:r>
            <a:endParaRPr sz="2400">
              <a:solidFill>
                <a:schemeClr val="dk1"/>
              </a:solidFill>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31f2f1c02da_2_22"/>
          <p:cNvSpPr txBox="1">
            <a:spLocks noGrp="1"/>
          </p:cNvSpPr>
          <p:nvPr>
            <p:ph type="title"/>
          </p:nvPr>
        </p:nvSpPr>
        <p:spPr>
          <a:xfrm>
            <a:off x="432675" y="812300"/>
            <a:ext cx="5529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Distribution</a:t>
            </a:r>
            <a:endParaRPr/>
          </a:p>
        </p:txBody>
      </p:sp>
      <p:pic>
        <p:nvPicPr>
          <p:cNvPr id="196" name="Google Shape;196;g31f2f1c02da_2_22"/>
          <p:cNvPicPr preferRelativeResize="0"/>
          <p:nvPr/>
        </p:nvPicPr>
        <p:blipFill>
          <a:blip r:embed="rId3">
            <a:alphaModFix/>
          </a:blip>
          <a:stretch>
            <a:fillRect/>
          </a:stretch>
        </p:blipFill>
        <p:spPr>
          <a:xfrm>
            <a:off x="659875" y="1562350"/>
            <a:ext cx="4371275" cy="4808474"/>
          </a:xfrm>
          <a:prstGeom prst="rect">
            <a:avLst/>
          </a:prstGeom>
          <a:noFill/>
          <a:ln>
            <a:noFill/>
          </a:ln>
        </p:spPr>
      </p:pic>
      <p:pic>
        <p:nvPicPr>
          <p:cNvPr id="197" name="Google Shape;197;g31f2f1c02da_2_22"/>
          <p:cNvPicPr preferRelativeResize="0"/>
          <p:nvPr/>
        </p:nvPicPr>
        <p:blipFill>
          <a:blip r:embed="rId4">
            <a:alphaModFix/>
          </a:blip>
          <a:stretch>
            <a:fillRect/>
          </a:stretch>
        </p:blipFill>
        <p:spPr>
          <a:xfrm>
            <a:off x="6411425" y="1506525"/>
            <a:ext cx="4683173" cy="4808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31f2f1c02da_2_30"/>
          <p:cNvSpPr txBox="1">
            <a:spLocks noGrp="1"/>
          </p:cNvSpPr>
          <p:nvPr>
            <p:ph type="title"/>
          </p:nvPr>
        </p:nvSpPr>
        <p:spPr>
          <a:xfrm>
            <a:off x="432679" y="812300"/>
            <a:ext cx="60369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Distribution</a:t>
            </a:r>
            <a:endParaRPr/>
          </a:p>
        </p:txBody>
      </p:sp>
      <p:pic>
        <p:nvPicPr>
          <p:cNvPr id="203" name="Google Shape;203;g31f2f1c02da_2_30"/>
          <p:cNvPicPr preferRelativeResize="0"/>
          <p:nvPr/>
        </p:nvPicPr>
        <p:blipFill>
          <a:blip r:embed="rId3">
            <a:alphaModFix/>
          </a:blip>
          <a:stretch>
            <a:fillRect/>
          </a:stretch>
        </p:blipFill>
        <p:spPr>
          <a:xfrm>
            <a:off x="500375" y="1642100"/>
            <a:ext cx="4628024" cy="4800449"/>
          </a:xfrm>
          <a:prstGeom prst="rect">
            <a:avLst/>
          </a:prstGeom>
          <a:noFill/>
          <a:ln>
            <a:noFill/>
          </a:ln>
        </p:spPr>
      </p:pic>
      <p:pic>
        <p:nvPicPr>
          <p:cNvPr id="204" name="Google Shape;204;g31f2f1c02da_2_30"/>
          <p:cNvPicPr preferRelativeResize="0"/>
          <p:nvPr/>
        </p:nvPicPr>
        <p:blipFill>
          <a:blip r:embed="rId4">
            <a:alphaModFix/>
          </a:blip>
          <a:stretch>
            <a:fillRect/>
          </a:stretch>
        </p:blipFill>
        <p:spPr>
          <a:xfrm>
            <a:off x="6469575" y="1561963"/>
            <a:ext cx="4881625" cy="4960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31f2f1c02da_2_37"/>
          <p:cNvSpPr txBox="1">
            <a:spLocks noGrp="1"/>
          </p:cNvSpPr>
          <p:nvPr>
            <p:ph type="title"/>
          </p:nvPr>
        </p:nvSpPr>
        <p:spPr>
          <a:xfrm>
            <a:off x="432670" y="812291"/>
            <a:ext cx="3183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Challenges </a:t>
            </a:r>
            <a:endParaRPr>
              <a:solidFill>
                <a:schemeClr val="dk1"/>
              </a:solidFill>
            </a:endParaRPr>
          </a:p>
        </p:txBody>
      </p:sp>
      <p:sp>
        <p:nvSpPr>
          <p:cNvPr id="210" name="Google Shape;210;g31f2f1c02da_2_37"/>
          <p:cNvSpPr txBox="1"/>
          <p:nvPr/>
        </p:nvSpPr>
        <p:spPr>
          <a:xfrm>
            <a:off x="597350" y="1658675"/>
            <a:ext cx="10787100" cy="4422300"/>
          </a:xfrm>
          <a:prstGeom prst="rect">
            <a:avLst/>
          </a:prstGeom>
          <a:noFill/>
          <a:ln>
            <a:noFill/>
          </a:ln>
        </p:spPr>
        <p:txBody>
          <a:bodyPr spcFirstLastPara="1" wrap="square" lIns="91425" tIns="91425" rIns="91425" bIns="91425" anchor="t" anchorCtr="0">
            <a:noAutofit/>
          </a:bodyPr>
          <a:lstStyle/>
          <a:p>
            <a:pPr marL="457200" lvl="0" indent="-400050" algn="l" rtl="0">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Processing and training on large DICOM datasets demanded significant computational resources, including high-end GPUs/TPUs, which were not always readily available.</a:t>
            </a:r>
            <a:endParaRPr sz="2700">
              <a:solidFill>
                <a:schemeClr val="dk1"/>
              </a:solidFill>
              <a:latin typeface="Calibri"/>
              <a:ea typeface="Calibri"/>
              <a:cs typeface="Calibri"/>
              <a:sym typeface="Calibri"/>
            </a:endParaRPr>
          </a:p>
          <a:p>
            <a:pPr marL="457200" lvl="0" indent="-400050" algn="l" rtl="0">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Training deep learning models on such large and complex datasets took a considerable amount of time, often requiring hours or even days to complete.</a:t>
            </a:r>
            <a:endParaRPr sz="2700">
              <a:solidFill>
                <a:schemeClr val="dk1"/>
              </a:solidFill>
              <a:latin typeface="Calibri"/>
              <a:ea typeface="Calibri"/>
              <a:cs typeface="Calibri"/>
              <a:sym typeface="Calibri"/>
            </a:endParaRPr>
          </a:p>
          <a:p>
            <a:pPr marL="457200" lvl="0" indent="-400050" algn="l" rtl="0">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Fine-tuning the model to achieve satisfactory accuracy was challenging, requiring extensive hyperparameter optimization and experimentation.</a:t>
            </a:r>
            <a:endParaRPr sz="2700">
              <a:solidFill>
                <a:schemeClr val="dk1"/>
              </a:solidFill>
              <a:latin typeface="Calibri"/>
              <a:ea typeface="Calibri"/>
              <a:cs typeface="Calibri"/>
              <a:sym typeface="Calibri"/>
            </a:endParaRPr>
          </a:p>
          <a:p>
            <a:pPr marL="457200" lvl="0" indent="-400050" algn="l" rtl="0">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Handling and preprocessing a large volume of DICOM files while ensuring data integrity and consistency added to the complexity.</a:t>
            </a:r>
            <a:endParaRPr sz="27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14"/>
        <p:cNvGrpSpPr/>
        <p:nvPr/>
      </p:nvGrpSpPr>
      <p:grpSpPr>
        <a:xfrm>
          <a:off x="0" y="0"/>
          <a:ext cx="0" cy="0"/>
          <a:chOff x="0" y="0"/>
          <a:chExt cx="0" cy="0"/>
        </a:xfrm>
      </p:grpSpPr>
      <p:sp>
        <p:nvSpPr>
          <p:cNvPr id="215" name="Google Shape;215;p11"/>
          <p:cNvSpPr/>
          <p:nvPr/>
        </p:nvSpPr>
        <p:spPr>
          <a:xfrm>
            <a:off x="481029" y="2553620"/>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B.  Lambin, P., Rios-Velazquez, E., Leijenaar, R., Carvalho, S., van Stiphout, R. G., Granton, P., ... &amp; Dekker, A. (2012).</a:t>
            </a:r>
            <a:r>
              <a:rPr lang="en-US" sz="1800">
                <a:solidFill>
                  <a:schemeClr val="dk1"/>
                </a:solidFill>
                <a:latin typeface="Calibri"/>
                <a:ea typeface="Calibri"/>
                <a:cs typeface="Calibri"/>
                <a:sym typeface="Calibri"/>
              </a:rPr>
              <a:t> Radiomics: The bridge between medical imaging and personalized medicine. </a:t>
            </a:r>
            <a:r>
              <a:rPr lang="en-US" sz="1800" i="1">
                <a:solidFill>
                  <a:schemeClr val="dk1"/>
                </a:solidFill>
                <a:latin typeface="Calibri"/>
                <a:ea typeface="Calibri"/>
                <a:cs typeface="Calibri"/>
                <a:sym typeface="Calibri"/>
              </a:rPr>
              <a:t>Nature Reviews Clinical Oncology, 9</a:t>
            </a:r>
            <a:r>
              <a:rPr lang="en-US" sz="1800">
                <a:solidFill>
                  <a:schemeClr val="dk1"/>
                </a:solidFill>
                <a:latin typeface="Calibri"/>
                <a:ea typeface="Calibri"/>
                <a:cs typeface="Calibri"/>
                <a:sym typeface="Calibri"/>
              </a:rPr>
              <a:t>(12), 749-762.</a:t>
            </a:r>
            <a:endParaRPr sz="1800">
              <a:solidFill>
                <a:schemeClr val="dk1"/>
              </a:solidFill>
              <a:latin typeface="Calibri"/>
              <a:ea typeface="Calibri"/>
              <a:cs typeface="Calibri"/>
              <a:sym typeface="Calibri"/>
            </a:endParaRPr>
          </a:p>
          <a:p>
            <a:pPr marL="285750" marR="0" lvl="0" indent="-171450" algn="ctr"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11"/>
          <p:cNvSpPr/>
          <p:nvPr/>
        </p:nvSpPr>
        <p:spPr>
          <a:xfrm>
            <a:off x="481029" y="3817394"/>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C. Ardila, D., Kiraly, A. P., Bharadwaj, S., Choi, B., Reicher, J. J., Peng, L., ... &amp; Shetty, S. (2019).</a:t>
            </a:r>
            <a:r>
              <a:rPr lang="en-US" sz="1800">
                <a:solidFill>
                  <a:schemeClr val="dk1"/>
                </a:solidFill>
                <a:latin typeface="Calibri"/>
                <a:ea typeface="Calibri"/>
                <a:cs typeface="Calibri"/>
                <a:sym typeface="Calibri"/>
              </a:rPr>
              <a:t> Artificial intelligence in lung cancer diagnosis: Challenges and opportunities. </a:t>
            </a:r>
            <a:r>
              <a:rPr lang="en-US" sz="1800" i="1">
                <a:solidFill>
                  <a:schemeClr val="dk1"/>
                </a:solidFill>
                <a:latin typeface="Calibri"/>
                <a:ea typeface="Calibri"/>
                <a:cs typeface="Calibri"/>
                <a:sym typeface="Calibri"/>
              </a:rPr>
              <a:t>Nature Medicine, 25</a:t>
            </a:r>
            <a:r>
              <a:rPr lang="en-US" sz="1800">
                <a:solidFill>
                  <a:schemeClr val="dk1"/>
                </a:solidFill>
                <a:latin typeface="Calibri"/>
                <a:ea typeface="Calibri"/>
                <a:cs typeface="Calibri"/>
                <a:sym typeface="Calibri"/>
              </a:rPr>
              <a:t>(6), 1019-1025.</a:t>
            </a:r>
            <a:endParaRPr/>
          </a:p>
        </p:txBody>
      </p:sp>
      <p:sp>
        <p:nvSpPr>
          <p:cNvPr id="217" name="Google Shape;217;p11"/>
          <p:cNvSpPr/>
          <p:nvPr/>
        </p:nvSpPr>
        <p:spPr>
          <a:xfrm>
            <a:off x="483071" y="1282262"/>
            <a:ext cx="10922089" cy="86416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342900" marR="0" lvl="0" indent="-342900" algn="ctr" rtl="0">
              <a:spcBef>
                <a:spcPts val="0"/>
              </a:spcBef>
              <a:spcAft>
                <a:spcPts val="0"/>
              </a:spcAft>
              <a:buClr>
                <a:schemeClr val="dk1"/>
              </a:buClr>
              <a:buSzPts val="1800"/>
              <a:buFont typeface="Calibri"/>
              <a:buAutoNum type="alphaUcPeriod"/>
            </a:pPr>
            <a:r>
              <a:rPr lang="en-US" sz="1800" b="1">
                <a:solidFill>
                  <a:schemeClr val="dk1"/>
                </a:solidFill>
                <a:latin typeface="Calibri"/>
                <a:ea typeface="Calibri"/>
                <a:cs typeface="Calibri"/>
                <a:sym typeface="Calibri"/>
              </a:rPr>
              <a:t>Nam, J. G., Kim, J. E., Yoon, S. H., Lee, S., Kim, N. H., Kim, H. Y., ... &amp; Goo, J. M. (2021).</a:t>
            </a:r>
            <a:r>
              <a:rPr lang="en-US" sz="1800">
                <a:solidFill>
                  <a:schemeClr val="dk1"/>
                </a:solidFill>
                <a:latin typeface="Calibri"/>
                <a:ea typeface="Calibri"/>
                <a:cs typeface="Calibri"/>
                <a:sym typeface="Calibri"/>
              </a:rPr>
              <a:t> Lung cancer screening with deep learning: The DLAD system. </a:t>
            </a:r>
            <a:r>
              <a:rPr lang="en-US" sz="1800" i="1">
                <a:solidFill>
                  <a:schemeClr val="dk1"/>
                </a:solidFill>
                <a:latin typeface="Calibri"/>
                <a:ea typeface="Calibri"/>
                <a:cs typeface="Calibri"/>
                <a:sym typeface="Calibri"/>
              </a:rPr>
              <a:t>Radiology</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218" name="Google Shape;218;p11"/>
          <p:cNvSpPr txBox="1"/>
          <p:nvPr/>
        </p:nvSpPr>
        <p:spPr>
          <a:xfrm>
            <a:off x="349956" y="222956"/>
            <a:ext cx="60169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dk1"/>
                </a:solidFill>
                <a:latin typeface="Tahoma"/>
                <a:ea typeface="Tahoma"/>
                <a:cs typeface="Tahoma"/>
                <a:sym typeface="Tahoma"/>
              </a:rPr>
              <a:t>References</a:t>
            </a:r>
            <a:endParaRPr sz="1800">
              <a:solidFill>
                <a:schemeClr val="dk1"/>
              </a:solidFill>
              <a:latin typeface="Calibri"/>
              <a:ea typeface="Calibri"/>
              <a:cs typeface="Calibri"/>
              <a:sym typeface="Calibri"/>
            </a:endParaRPr>
          </a:p>
        </p:txBody>
      </p:sp>
      <p:grpSp>
        <p:nvGrpSpPr>
          <p:cNvPr id="219" name="Google Shape;219;p11"/>
          <p:cNvGrpSpPr/>
          <p:nvPr/>
        </p:nvGrpSpPr>
        <p:grpSpPr>
          <a:xfrm>
            <a:off x="0" y="6169535"/>
            <a:ext cx="12192000" cy="668655"/>
            <a:chOff x="0" y="6169535"/>
            <a:chExt cx="12192000" cy="668655"/>
          </a:xfrm>
        </p:grpSpPr>
        <p:sp>
          <p:nvSpPr>
            <p:cNvPr id="220" name="Google Shape;220;p11"/>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21" name="Google Shape;221;p11"/>
            <p:cNvPicPr preferRelativeResize="0"/>
            <p:nvPr/>
          </p:nvPicPr>
          <p:blipFill rotWithShape="1">
            <a:blip r:embed="rId3">
              <a:alphaModFix/>
            </a:blip>
            <a:srcRect/>
            <a:stretch/>
          </p:blipFill>
          <p:spPr>
            <a:xfrm>
              <a:off x="208502" y="6335653"/>
              <a:ext cx="1859168" cy="331995"/>
            </a:xfrm>
            <a:prstGeom prst="rect">
              <a:avLst/>
            </a:prstGeom>
            <a:solidFill>
              <a:srgbClr val="31859C"/>
            </a:solidFill>
            <a:ln>
              <a:noFill/>
            </a:ln>
          </p:spPr>
        </p:pic>
      </p:grpSp>
      <p:sp>
        <p:nvSpPr>
          <p:cNvPr id="222" name="Google Shape;222;p11"/>
          <p:cNvSpPr txBox="1"/>
          <p:nvPr/>
        </p:nvSpPr>
        <p:spPr>
          <a:xfrm>
            <a:off x="3552123" y="6299194"/>
            <a:ext cx="3517265" cy="541623"/>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IT21374524| Waseek M.L.</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23" name="Google Shape;223;p11"/>
          <p:cNvSpPr txBox="1"/>
          <p:nvPr/>
        </p:nvSpPr>
        <p:spPr>
          <a:xfrm>
            <a:off x="10839915" y="6352625"/>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224" name="Google Shape;224;p11"/>
          <p:cNvSpPr txBox="1"/>
          <p:nvPr/>
        </p:nvSpPr>
        <p:spPr>
          <a:xfrm>
            <a:off x="7918099" y="6302277"/>
            <a:ext cx="2087385" cy="555280"/>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
        <p:nvSpPr>
          <p:cNvPr id="225" name="Google Shape;225;p11"/>
          <p:cNvSpPr/>
          <p:nvPr/>
        </p:nvSpPr>
        <p:spPr>
          <a:xfrm>
            <a:off x="425000" y="4904365"/>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D.  Hesamifard, E., Takabi, H., Ghasemi, M., &amp; Jones, C. (2017).</a:t>
            </a:r>
            <a:r>
              <a:rPr lang="en-US" sz="1800">
                <a:solidFill>
                  <a:schemeClr val="dk1"/>
                </a:solidFill>
                <a:latin typeface="Calibri"/>
                <a:ea typeface="Calibri"/>
                <a:cs typeface="Calibri"/>
                <a:sym typeface="Calibri"/>
              </a:rPr>
              <a:t> Privacy-preserving machine learning as a service using homomorphic encryption. </a:t>
            </a:r>
            <a:r>
              <a:rPr lang="en-US" sz="1800" i="1">
                <a:solidFill>
                  <a:schemeClr val="dk1"/>
                </a:solidFill>
                <a:latin typeface="Calibri"/>
                <a:ea typeface="Calibri"/>
                <a:cs typeface="Calibri"/>
                <a:sym typeface="Calibri"/>
              </a:rPr>
              <a:t>Proceedings of the 2017 ACM Workshop on Artificial Intelligence and Security</a:t>
            </a:r>
            <a:r>
              <a:rPr lang="en-US" sz="1800">
                <a:solidFill>
                  <a:schemeClr val="dk1"/>
                </a:solidFill>
                <a:latin typeface="Calibri"/>
                <a:ea typeface="Calibri"/>
                <a:cs typeface="Calibri"/>
                <a:sym typeface="Calibri"/>
              </a:rPr>
              <a:t>, 36-45.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grpSp>
        <p:nvGrpSpPr>
          <p:cNvPr id="230" name="Google Shape;230;p12"/>
          <p:cNvGrpSpPr/>
          <p:nvPr/>
        </p:nvGrpSpPr>
        <p:grpSpPr>
          <a:xfrm>
            <a:off x="0" y="6192686"/>
            <a:ext cx="12192000" cy="668655"/>
            <a:chOff x="0" y="6042212"/>
            <a:chExt cx="12192000" cy="668655"/>
          </a:xfrm>
        </p:grpSpPr>
        <p:sp>
          <p:nvSpPr>
            <p:cNvPr id="231" name="Google Shape;231;p12"/>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32" name="Google Shape;232;p12"/>
            <p:cNvPicPr preferRelativeResize="0"/>
            <p:nvPr/>
          </p:nvPicPr>
          <p:blipFill rotWithShape="1">
            <a:blip r:embed="rId3">
              <a:alphaModFix/>
            </a:blip>
            <a:srcRect/>
            <a:stretch/>
          </p:blipFill>
          <p:spPr>
            <a:xfrm>
              <a:off x="208502" y="6208330"/>
              <a:ext cx="1859168" cy="331995"/>
            </a:xfrm>
            <a:prstGeom prst="rect">
              <a:avLst/>
            </a:prstGeom>
            <a:solidFill>
              <a:srgbClr val="31859C"/>
            </a:solidFill>
            <a:ln>
              <a:noFill/>
            </a:ln>
          </p:spPr>
        </p:pic>
      </p:grpSp>
      <p:sp>
        <p:nvSpPr>
          <p:cNvPr id="233" name="Google Shape;233;p12"/>
          <p:cNvSpPr txBox="1">
            <a:spLocks noGrp="1"/>
          </p:cNvSpPr>
          <p:nvPr>
            <p:ph type="title"/>
          </p:nvPr>
        </p:nvSpPr>
        <p:spPr>
          <a:xfrm>
            <a:off x="482524" y="775311"/>
            <a:ext cx="3258185"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t>Research Gap</a:t>
            </a:r>
            <a:endParaRPr sz="4000"/>
          </a:p>
        </p:txBody>
      </p:sp>
      <p:sp>
        <p:nvSpPr>
          <p:cNvPr id="234" name="Google Shape;234;p12"/>
          <p:cNvSpPr/>
          <p:nvPr/>
        </p:nvSpPr>
        <p:spPr>
          <a:xfrm>
            <a:off x="481030" y="1628776"/>
            <a:ext cx="1955164" cy="602615"/>
          </a:xfrm>
          <a:custGeom>
            <a:avLst/>
            <a:gdLst/>
            <a:ahLst/>
            <a:cxnLst/>
            <a:rect l="l" t="t" r="r" b="b"/>
            <a:pathLst>
              <a:path w="1955164" h="602614" extrusionOk="0">
                <a:moveTo>
                  <a:pt x="0" y="0"/>
                </a:moveTo>
                <a:lnTo>
                  <a:pt x="1954995" y="602404"/>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35" name="Google Shape;235;p12"/>
          <p:cNvGraphicFramePr/>
          <p:nvPr/>
        </p:nvGraphicFramePr>
        <p:xfrm>
          <a:off x="474680" y="1582892"/>
          <a:ext cx="11475750" cy="4002020"/>
        </p:xfrm>
        <a:graphic>
          <a:graphicData uri="http://schemas.openxmlformats.org/drawingml/2006/table">
            <a:tbl>
              <a:tblPr firstRow="1" bandRow="1">
                <a:noFill/>
                <a:tableStyleId>{9BD2EF73-0B75-4E69-9B8E-56707E253735}</a:tableStyleId>
              </a:tblPr>
              <a:tblGrid>
                <a:gridCol w="1912625">
                  <a:extLst>
                    <a:ext uri="{9D8B030D-6E8A-4147-A177-3AD203B41FA5}">
                      <a16:colId xmlns:a16="http://schemas.microsoft.com/office/drawing/2014/main" val="20000"/>
                    </a:ext>
                  </a:extLst>
                </a:gridCol>
                <a:gridCol w="1912625">
                  <a:extLst>
                    <a:ext uri="{9D8B030D-6E8A-4147-A177-3AD203B41FA5}">
                      <a16:colId xmlns:a16="http://schemas.microsoft.com/office/drawing/2014/main" val="20001"/>
                    </a:ext>
                  </a:extLst>
                </a:gridCol>
                <a:gridCol w="1912625">
                  <a:extLst>
                    <a:ext uri="{9D8B030D-6E8A-4147-A177-3AD203B41FA5}">
                      <a16:colId xmlns:a16="http://schemas.microsoft.com/office/drawing/2014/main" val="20002"/>
                    </a:ext>
                  </a:extLst>
                </a:gridCol>
                <a:gridCol w="1912625">
                  <a:extLst>
                    <a:ext uri="{9D8B030D-6E8A-4147-A177-3AD203B41FA5}">
                      <a16:colId xmlns:a16="http://schemas.microsoft.com/office/drawing/2014/main" val="20003"/>
                    </a:ext>
                  </a:extLst>
                </a:gridCol>
                <a:gridCol w="1912625">
                  <a:extLst>
                    <a:ext uri="{9D8B030D-6E8A-4147-A177-3AD203B41FA5}">
                      <a16:colId xmlns:a16="http://schemas.microsoft.com/office/drawing/2014/main" val="20004"/>
                    </a:ext>
                  </a:extLst>
                </a:gridCol>
                <a:gridCol w="1912625">
                  <a:extLst>
                    <a:ext uri="{9D8B030D-6E8A-4147-A177-3AD203B41FA5}">
                      <a16:colId xmlns:a16="http://schemas.microsoft.com/office/drawing/2014/main" val="20005"/>
                    </a:ext>
                  </a:extLst>
                </a:gridCol>
              </a:tblGrid>
              <a:tr h="1456775">
                <a:tc>
                  <a:txBody>
                    <a:bodyPr/>
                    <a:lstStyle/>
                    <a:p>
                      <a:pPr marL="119570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Aspect</a:t>
                      </a:r>
                      <a:endParaRPr sz="1800" u="none" strike="noStrike" cap="none">
                        <a:latin typeface="Calibri"/>
                        <a:ea typeface="Calibri"/>
                        <a:cs typeface="Calibri"/>
                        <a:sym typeface="Calibri"/>
                      </a:endParaRPr>
                    </a:p>
                    <a:p>
                      <a:pPr marL="143510" marR="0" lvl="0" indent="0" algn="l" rtl="0">
                        <a:lnSpc>
                          <a:spcPct val="100000"/>
                        </a:lnSpc>
                        <a:spcBef>
                          <a:spcPts val="25"/>
                        </a:spcBef>
                        <a:spcAft>
                          <a:spcPts val="0"/>
                        </a:spcAft>
                        <a:buNone/>
                      </a:pPr>
                      <a:r>
                        <a:rPr lang="en-US" sz="1800" b="1" u="none" strike="noStrike" cap="none">
                          <a:solidFill>
                            <a:schemeClr val="lt1"/>
                          </a:solidFill>
                          <a:latin typeface="Calibri"/>
                          <a:ea typeface="Calibri"/>
                          <a:cs typeface="Calibri"/>
                          <a:sym typeface="Calibri"/>
                        </a:rPr>
                        <a:t>Research</a:t>
                      </a:r>
                      <a:endParaRPr sz="1800" u="none" strike="noStrike" cap="none">
                        <a:solidFill>
                          <a:schemeClr val="lt1"/>
                        </a:solidFill>
                        <a:latin typeface="Calibri"/>
                        <a:ea typeface="Calibri"/>
                        <a:cs typeface="Calibri"/>
                        <a:sym typeface="Calibri"/>
                      </a:endParaRPr>
                    </a:p>
                  </a:txBody>
                  <a:tcPr marL="0" marR="0" marT="292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450850" marR="443230" lvl="0" indent="49530" algn="l" rtl="0">
                        <a:lnSpc>
                          <a:spcPct val="117222"/>
                        </a:lnSpc>
                        <a:spcBef>
                          <a:spcPts val="0"/>
                        </a:spcBef>
                        <a:spcAft>
                          <a:spcPts val="0"/>
                        </a:spcAft>
                        <a:buClr>
                          <a:schemeClr val="dk1"/>
                        </a:buClr>
                        <a:buSzPts val="1800"/>
                        <a:buFont typeface="Calibri"/>
                        <a:buNone/>
                      </a:pPr>
                      <a:r>
                        <a:rPr lang="en-US" sz="1800" b="1" i="0" u="none" strike="noStrike" cap="none">
                          <a:solidFill>
                            <a:schemeClr val="dk1"/>
                          </a:solidFill>
                        </a:rPr>
                        <a:t>Deep Learning for Lung Cancer Detection</a:t>
                      </a:r>
                      <a:endParaRPr sz="1800" b="1" u="none" strike="noStrike" cap="none">
                        <a:solidFill>
                          <a:schemeClr val="dk1"/>
                        </a:solidFill>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424815" marR="415925" lvl="0" indent="147954" algn="l" rtl="0">
                        <a:lnSpc>
                          <a:spcPct val="117222"/>
                        </a:lnSpc>
                        <a:spcBef>
                          <a:spcPts val="0"/>
                        </a:spcBef>
                        <a:spcAft>
                          <a:spcPts val="0"/>
                        </a:spcAft>
                        <a:buClr>
                          <a:schemeClr val="dk1"/>
                        </a:buClr>
                        <a:buSzPts val="1800"/>
                        <a:buFont typeface="Calibri"/>
                        <a:buNone/>
                      </a:pPr>
                      <a:r>
                        <a:rPr lang="en-US" sz="1800" b="1" i="0" u="none" strike="noStrike" cap="none">
                          <a:solidFill>
                            <a:schemeClr val="dk1"/>
                          </a:solidFill>
                        </a:rPr>
                        <a:t>Feature Extraction in Lung Cancer</a:t>
                      </a:r>
                      <a:endParaRPr sz="1800" b="1" u="none" strike="noStrike" cap="none">
                        <a:solidFill>
                          <a:schemeClr val="dk1"/>
                        </a:solidFill>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0" marR="0" lvl="0" indent="0" algn="ctr" rtl="0">
                        <a:lnSpc>
                          <a:spcPct val="118611"/>
                        </a:lnSpc>
                        <a:spcBef>
                          <a:spcPts val="0"/>
                        </a:spcBef>
                        <a:spcAft>
                          <a:spcPts val="0"/>
                        </a:spcAft>
                        <a:buClr>
                          <a:schemeClr val="dk1"/>
                        </a:buClr>
                        <a:buSzPts val="1800"/>
                        <a:buFont typeface="Calibri"/>
                        <a:buNone/>
                      </a:pPr>
                      <a:r>
                        <a:rPr lang="en-US" sz="1800" b="1" i="0" u="none" strike="noStrike" cap="none">
                          <a:solidFill>
                            <a:schemeClr val="dk1"/>
                          </a:solidFill>
                        </a:rPr>
                        <a:t>Homomorphic Encryption in Healthcare</a:t>
                      </a:r>
                      <a:endParaRPr sz="1800" b="1" u="none" strike="noStrike" cap="none">
                        <a:solidFill>
                          <a:schemeClr val="dk1"/>
                        </a:solidFill>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u="none" strike="noStrike" cap="none">
                          <a:solidFill>
                            <a:schemeClr val="dk1"/>
                          </a:solidFill>
                        </a:rPr>
                        <a:t>AI Integration in Lung Cancer Detection</a:t>
                      </a:r>
                      <a:endParaRPr sz="1800" u="none" strike="noStrike" cap="none">
                        <a:solidFill>
                          <a:schemeClr val="dk1"/>
                        </a:solidFill>
                      </a:endParaRPr>
                    </a:p>
                    <a:p>
                      <a:pPr marL="341630" marR="0" lvl="0" indent="0" algn="l" rtl="0">
                        <a:lnSpc>
                          <a:spcPct val="100000"/>
                        </a:lnSpc>
                        <a:spcBef>
                          <a:spcPts val="1335"/>
                        </a:spcBef>
                        <a:spcAft>
                          <a:spcPts val="0"/>
                        </a:spcAft>
                        <a:buSzPts val="1800"/>
                        <a:buFont typeface="Calibri"/>
                        <a:buNone/>
                      </a:pPr>
                      <a:endParaRPr sz="1800" b="1" u="none" strike="noStrike" cap="none">
                        <a:solidFill>
                          <a:srgbClr val="FFFFFF"/>
                        </a:solidFill>
                        <a:latin typeface="Calibri"/>
                        <a:ea typeface="Calibri"/>
                        <a:cs typeface="Calibri"/>
                        <a:sym typeface="Calibri"/>
                      </a:endParaRPr>
                    </a:p>
                  </a:txBody>
                  <a:tcPr marL="0" marR="0" marT="1695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628015" marR="415925" lvl="0" indent="-46355" algn="l" rtl="0">
                        <a:lnSpc>
                          <a:spcPct val="117222"/>
                        </a:lnSpc>
                        <a:spcBef>
                          <a:spcPts val="0"/>
                        </a:spcBef>
                        <a:spcAft>
                          <a:spcPts val="0"/>
                        </a:spcAft>
                        <a:buClr>
                          <a:schemeClr val="dk1"/>
                        </a:buClr>
                        <a:buSzPts val="1800"/>
                        <a:buFont typeface="Calibri"/>
                        <a:buNone/>
                      </a:pPr>
                      <a:r>
                        <a:rPr lang="en-US" sz="1800" b="1" u="none" strike="noStrike" cap="none">
                          <a:solidFill>
                            <a:schemeClr val="dk1"/>
                          </a:solidFill>
                          <a:latin typeface="Calibri"/>
                          <a:ea typeface="Calibri"/>
                          <a:cs typeface="Calibri"/>
                          <a:sym typeface="Calibri"/>
                        </a:rPr>
                        <a:t>NSCLC 360</a:t>
                      </a:r>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extLst>
                  <a:ext uri="{0D108BD9-81ED-4DB2-BD59-A6C34878D82A}">
                    <a16:rowId xmlns:a16="http://schemas.microsoft.com/office/drawing/2014/main" val="10000"/>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A</a:t>
                      </a:r>
                      <a:endParaRPr sz="1800" u="none" strike="noStrike" cap="none">
                        <a:latin typeface="Calibri"/>
                        <a:ea typeface="Calibri"/>
                        <a:cs typeface="Calibri"/>
                        <a:sym typeface="Calibri"/>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1"/>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B</a:t>
                      </a:r>
                      <a:endParaRPr sz="1800" u="none" strike="noStrike" cap="none">
                        <a:latin typeface="Calibri"/>
                        <a:ea typeface="Calibri"/>
                        <a:cs typeface="Calibri"/>
                        <a:sym typeface="Calibri"/>
                      </a:endParaRPr>
                    </a:p>
                  </a:txBody>
                  <a:tcPr marL="0" marR="0" marT="336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2"/>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C</a:t>
                      </a:r>
                      <a:endParaRPr sz="1800" u="none" strike="noStrike" cap="none">
                        <a:latin typeface="Calibri"/>
                        <a:ea typeface="Calibri"/>
                        <a:cs typeface="Calibri"/>
                        <a:sym typeface="Calibri"/>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3"/>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D</a:t>
                      </a:r>
                      <a:endParaRPr sz="1800" u="none" strike="noStrike" cap="none">
                        <a:latin typeface="Calibri"/>
                        <a:ea typeface="Calibri"/>
                        <a:cs typeface="Calibri"/>
                        <a:sym typeface="Calibri"/>
                      </a:endParaRPr>
                    </a:p>
                  </a:txBody>
                  <a:tcPr marL="0" marR="0" marT="343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4"/>
                  </a:ext>
                </a:extLst>
              </a:tr>
            </a:tbl>
          </a:graphicData>
        </a:graphic>
      </p:graphicFrame>
      <p:pic>
        <p:nvPicPr>
          <p:cNvPr id="236" name="Google Shape;236;p12"/>
          <p:cNvPicPr preferRelativeResize="0"/>
          <p:nvPr/>
        </p:nvPicPr>
        <p:blipFill rotWithShape="1">
          <a:blip r:embed="rId4">
            <a:alphaModFix/>
          </a:blip>
          <a:srcRect/>
          <a:stretch/>
        </p:blipFill>
        <p:spPr>
          <a:xfrm>
            <a:off x="3052014" y="3150194"/>
            <a:ext cx="296993" cy="280285"/>
          </a:xfrm>
          <a:prstGeom prst="rect">
            <a:avLst/>
          </a:prstGeom>
          <a:noFill/>
          <a:ln>
            <a:noFill/>
          </a:ln>
        </p:spPr>
      </p:pic>
      <p:pic>
        <p:nvPicPr>
          <p:cNvPr id="237" name="Google Shape;237;p12"/>
          <p:cNvPicPr preferRelativeResize="0"/>
          <p:nvPr/>
        </p:nvPicPr>
        <p:blipFill rotWithShape="1">
          <a:blip r:embed="rId4">
            <a:alphaModFix/>
          </a:blip>
          <a:srcRect/>
          <a:stretch/>
        </p:blipFill>
        <p:spPr>
          <a:xfrm>
            <a:off x="8994936" y="3127628"/>
            <a:ext cx="296993" cy="280285"/>
          </a:xfrm>
          <a:prstGeom prst="rect">
            <a:avLst/>
          </a:prstGeom>
          <a:noFill/>
          <a:ln>
            <a:noFill/>
          </a:ln>
        </p:spPr>
      </p:pic>
      <p:pic>
        <p:nvPicPr>
          <p:cNvPr id="238" name="Google Shape;238;p12"/>
          <p:cNvPicPr preferRelativeResize="0"/>
          <p:nvPr/>
        </p:nvPicPr>
        <p:blipFill rotWithShape="1">
          <a:blip r:embed="rId4">
            <a:alphaModFix/>
          </a:blip>
          <a:srcRect/>
          <a:stretch/>
        </p:blipFill>
        <p:spPr>
          <a:xfrm>
            <a:off x="5087377" y="3798027"/>
            <a:ext cx="296993" cy="280285"/>
          </a:xfrm>
          <a:prstGeom prst="rect">
            <a:avLst/>
          </a:prstGeom>
          <a:noFill/>
          <a:ln>
            <a:noFill/>
          </a:ln>
        </p:spPr>
      </p:pic>
      <p:pic>
        <p:nvPicPr>
          <p:cNvPr id="239" name="Google Shape;239;p12"/>
          <p:cNvPicPr preferRelativeResize="0"/>
          <p:nvPr/>
        </p:nvPicPr>
        <p:blipFill rotWithShape="1">
          <a:blip r:embed="rId5">
            <a:alphaModFix/>
          </a:blip>
          <a:srcRect/>
          <a:stretch/>
        </p:blipFill>
        <p:spPr>
          <a:xfrm>
            <a:off x="8980243" y="3792662"/>
            <a:ext cx="296993" cy="286571"/>
          </a:xfrm>
          <a:prstGeom prst="rect">
            <a:avLst/>
          </a:prstGeom>
          <a:noFill/>
          <a:ln>
            <a:noFill/>
          </a:ln>
        </p:spPr>
      </p:pic>
      <p:pic>
        <p:nvPicPr>
          <p:cNvPr id="240" name="Google Shape;240;p12"/>
          <p:cNvPicPr preferRelativeResize="0"/>
          <p:nvPr/>
        </p:nvPicPr>
        <p:blipFill rotWithShape="1">
          <a:blip r:embed="rId5">
            <a:alphaModFix/>
          </a:blip>
          <a:srcRect/>
          <a:stretch/>
        </p:blipFill>
        <p:spPr>
          <a:xfrm>
            <a:off x="5091801" y="4366747"/>
            <a:ext cx="296993" cy="286571"/>
          </a:xfrm>
          <a:prstGeom prst="rect">
            <a:avLst/>
          </a:prstGeom>
          <a:noFill/>
          <a:ln>
            <a:noFill/>
          </a:ln>
        </p:spPr>
      </p:pic>
      <p:pic>
        <p:nvPicPr>
          <p:cNvPr id="241" name="Google Shape;241;p12"/>
          <p:cNvPicPr preferRelativeResize="0"/>
          <p:nvPr/>
        </p:nvPicPr>
        <p:blipFill rotWithShape="1">
          <a:blip r:embed="rId5">
            <a:alphaModFix/>
          </a:blip>
          <a:srcRect/>
          <a:stretch/>
        </p:blipFill>
        <p:spPr>
          <a:xfrm>
            <a:off x="7069423" y="3795591"/>
            <a:ext cx="296993" cy="286571"/>
          </a:xfrm>
          <a:prstGeom prst="rect">
            <a:avLst/>
          </a:prstGeom>
          <a:noFill/>
          <a:ln>
            <a:noFill/>
          </a:ln>
        </p:spPr>
      </p:pic>
      <p:pic>
        <p:nvPicPr>
          <p:cNvPr id="242" name="Google Shape;242;p12"/>
          <p:cNvPicPr preferRelativeResize="0"/>
          <p:nvPr/>
        </p:nvPicPr>
        <p:blipFill rotWithShape="1">
          <a:blip r:embed="rId4">
            <a:alphaModFix/>
          </a:blip>
          <a:srcRect/>
          <a:stretch/>
        </p:blipFill>
        <p:spPr>
          <a:xfrm>
            <a:off x="10758751" y="3798027"/>
            <a:ext cx="296993" cy="280285"/>
          </a:xfrm>
          <a:prstGeom prst="rect">
            <a:avLst/>
          </a:prstGeom>
          <a:noFill/>
          <a:ln>
            <a:noFill/>
          </a:ln>
        </p:spPr>
      </p:pic>
      <p:pic>
        <p:nvPicPr>
          <p:cNvPr id="243" name="Google Shape;243;p12"/>
          <p:cNvPicPr preferRelativeResize="0"/>
          <p:nvPr/>
        </p:nvPicPr>
        <p:blipFill rotWithShape="1">
          <a:blip r:embed="rId5">
            <a:alphaModFix/>
          </a:blip>
          <a:srcRect/>
          <a:stretch/>
        </p:blipFill>
        <p:spPr>
          <a:xfrm>
            <a:off x="7075307" y="3143437"/>
            <a:ext cx="296993" cy="286571"/>
          </a:xfrm>
          <a:prstGeom prst="rect">
            <a:avLst/>
          </a:prstGeom>
          <a:noFill/>
          <a:ln>
            <a:noFill/>
          </a:ln>
        </p:spPr>
      </p:pic>
      <p:pic>
        <p:nvPicPr>
          <p:cNvPr id="244" name="Google Shape;244;p12"/>
          <p:cNvPicPr preferRelativeResize="0"/>
          <p:nvPr/>
        </p:nvPicPr>
        <p:blipFill rotWithShape="1">
          <a:blip r:embed="rId5">
            <a:alphaModFix/>
          </a:blip>
          <a:srcRect/>
          <a:stretch/>
        </p:blipFill>
        <p:spPr>
          <a:xfrm>
            <a:off x="3052394" y="3794522"/>
            <a:ext cx="296993" cy="286571"/>
          </a:xfrm>
          <a:prstGeom prst="rect">
            <a:avLst/>
          </a:prstGeom>
          <a:noFill/>
          <a:ln>
            <a:noFill/>
          </a:ln>
        </p:spPr>
      </p:pic>
      <p:pic>
        <p:nvPicPr>
          <p:cNvPr id="245" name="Google Shape;245;p12"/>
          <p:cNvPicPr preferRelativeResize="0"/>
          <p:nvPr/>
        </p:nvPicPr>
        <p:blipFill rotWithShape="1">
          <a:blip r:embed="rId4">
            <a:alphaModFix/>
          </a:blip>
          <a:srcRect/>
          <a:stretch/>
        </p:blipFill>
        <p:spPr>
          <a:xfrm>
            <a:off x="7067962" y="4362682"/>
            <a:ext cx="296993" cy="280285"/>
          </a:xfrm>
          <a:prstGeom prst="rect">
            <a:avLst/>
          </a:prstGeom>
          <a:noFill/>
          <a:ln>
            <a:noFill/>
          </a:ln>
        </p:spPr>
      </p:pic>
      <p:pic>
        <p:nvPicPr>
          <p:cNvPr id="246" name="Google Shape;246;p12"/>
          <p:cNvPicPr preferRelativeResize="0"/>
          <p:nvPr/>
        </p:nvPicPr>
        <p:blipFill rotWithShape="1">
          <a:blip r:embed="rId4">
            <a:alphaModFix/>
          </a:blip>
          <a:srcRect/>
          <a:stretch/>
        </p:blipFill>
        <p:spPr>
          <a:xfrm>
            <a:off x="10754698" y="4357196"/>
            <a:ext cx="296993" cy="280285"/>
          </a:xfrm>
          <a:prstGeom prst="rect">
            <a:avLst/>
          </a:prstGeom>
          <a:noFill/>
          <a:ln>
            <a:noFill/>
          </a:ln>
        </p:spPr>
      </p:pic>
      <p:pic>
        <p:nvPicPr>
          <p:cNvPr id="247" name="Google Shape;247;p12"/>
          <p:cNvPicPr preferRelativeResize="0"/>
          <p:nvPr/>
        </p:nvPicPr>
        <p:blipFill rotWithShape="1">
          <a:blip r:embed="rId4">
            <a:alphaModFix/>
          </a:blip>
          <a:srcRect/>
          <a:stretch/>
        </p:blipFill>
        <p:spPr>
          <a:xfrm>
            <a:off x="10758715" y="3151223"/>
            <a:ext cx="296993" cy="280285"/>
          </a:xfrm>
          <a:prstGeom prst="rect">
            <a:avLst/>
          </a:prstGeom>
          <a:noFill/>
          <a:ln>
            <a:noFill/>
          </a:ln>
        </p:spPr>
      </p:pic>
      <p:pic>
        <p:nvPicPr>
          <p:cNvPr id="248" name="Google Shape;248;p12"/>
          <p:cNvPicPr preferRelativeResize="0"/>
          <p:nvPr/>
        </p:nvPicPr>
        <p:blipFill rotWithShape="1">
          <a:blip r:embed="rId5">
            <a:alphaModFix/>
          </a:blip>
          <a:srcRect/>
          <a:stretch/>
        </p:blipFill>
        <p:spPr>
          <a:xfrm>
            <a:off x="5080680" y="3208378"/>
            <a:ext cx="296993" cy="286571"/>
          </a:xfrm>
          <a:prstGeom prst="rect">
            <a:avLst/>
          </a:prstGeom>
          <a:noFill/>
          <a:ln>
            <a:noFill/>
          </a:ln>
        </p:spPr>
      </p:pic>
      <p:pic>
        <p:nvPicPr>
          <p:cNvPr id="249" name="Google Shape;249;p12"/>
          <p:cNvPicPr preferRelativeResize="0"/>
          <p:nvPr/>
        </p:nvPicPr>
        <p:blipFill rotWithShape="1">
          <a:blip r:embed="rId5">
            <a:alphaModFix/>
          </a:blip>
          <a:srcRect/>
          <a:stretch/>
        </p:blipFill>
        <p:spPr>
          <a:xfrm>
            <a:off x="8994247" y="4357652"/>
            <a:ext cx="296993" cy="286571"/>
          </a:xfrm>
          <a:prstGeom prst="rect">
            <a:avLst/>
          </a:prstGeom>
          <a:noFill/>
          <a:ln>
            <a:noFill/>
          </a:ln>
        </p:spPr>
      </p:pic>
      <p:pic>
        <p:nvPicPr>
          <p:cNvPr id="250" name="Google Shape;250;p12"/>
          <p:cNvPicPr preferRelativeResize="0"/>
          <p:nvPr/>
        </p:nvPicPr>
        <p:blipFill rotWithShape="1">
          <a:blip r:embed="rId5">
            <a:alphaModFix/>
          </a:blip>
          <a:srcRect/>
          <a:stretch/>
        </p:blipFill>
        <p:spPr>
          <a:xfrm>
            <a:off x="3043923" y="4363467"/>
            <a:ext cx="296993" cy="286571"/>
          </a:xfrm>
          <a:prstGeom prst="rect">
            <a:avLst/>
          </a:prstGeom>
          <a:noFill/>
          <a:ln>
            <a:noFill/>
          </a:ln>
        </p:spPr>
      </p:pic>
      <p:sp>
        <p:nvSpPr>
          <p:cNvPr id="251" name="Google Shape;251;p12"/>
          <p:cNvSpPr txBox="1"/>
          <p:nvPr/>
        </p:nvSpPr>
        <p:spPr>
          <a:xfrm>
            <a:off x="3552123" y="6378790"/>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IT21374524 | Waseek M.L.</a:t>
            </a:r>
            <a:endParaRPr sz="1800">
              <a:solidFill>
                <a:schemeClr val="dk1"/>
              </a:solidFill>
              <a:latin typeface="Trebuchet MS"/>
              <a:ea typeface="Trebuchet MS"/>
              <a:cs typeface="Trebuchet MS"/>
              <a:sym typeface="Trebuchet MS"/>
            </a:endParaRPr>
          </a:p>
        </p:txBody>
      </p:sp>
      <p:sp>
        <p:nvSpPr>
          <p:cNvPr id="252" name="Google Shape;252;p12"/>
          <p:cNvSpPr txBox="1">
            <a:spLocks noGrp="1"/>
          </p:cNvSpPr>
          <p:nvPr>
            <p:ph type="dt" idx="10"/>
          </p:nvPr>
        </p:nvSpPr>
        <p:spPr>
          <a:xfrm>
            <a:off x="10839915" y="6375776"/>
            <a:ext cx="1130934" cy="278281"/>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2024/12/06</a:t>
            </a:r>
            <a:endParaRPr>
              <a:solidFill>
                <a:schemeClr val="dk1"/>
              </a:solidFill>
            </a:endParaRPr>
          </a:p>
        </p:txBody>
      </p:sp>
      <p:sp>
        <p:nvSpPr>
          <p:cNvPr id="253" name="Google Shape;253;p12"/>
          <p:cNvSpPr txBox="1">
            <a:spLocks noGrp="1"/>
          </p:cNvSpPr>
          <p:nvPr>
            <p:ph type="ftr" idx="11"/>
          </p:nvPr>
        </p:nvSpPr>
        <p:spPr>
          <a:xfrm>
            <a:off x="7932210" y="6381872"/>
            <a:ext cx="2211480" cy="278281"/>
          </a:xfrm>
          <a:prstGeom prst="rect">
            <a:avLst/>
          </a:prstGeom>
          <a:solidFill>
            <a:srgbClr val="31859C"/>
          </a:solid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p:txBody>
      </p:sp>
      <p:pic>
        <p:nvPicPr>
          <p:cNvPr id="254" name="Google Shape;254;p12"/>
          <p:cNvPicPr preferRelativeResize="0"/>
          <p:nvPr/>
        </p:nvPicPr>
        <p:blipFill rotWithShape="1">
          <a:blip r:embed="rId4">
            <a:alphaModFix/>
          </a:blip>
          <a:srcRect/>
          <a:stretch/>
        </p:blipFill>
        <p:spPr>
          <a:xfrm>
            <a:off x="3067462" y="4911770"/>
            <a:ext cx="296993" cy="280285"/>
          </a:xfrm>
          <a:prstGeom prst="rect">
            <a:avLst/>
          </a:prstGeom>
          <a:noFill/>
          <a:ln>
            <a:noFill/>
          </a:ln>
        </p:spPr>
      </p:pic>
      <p:pic>
        <p:nvPicPr>
          <p:cNvPr id="255" name="Google Shape;255;p12"/>
          <p:cNvPicPr preferRelativeResize="0"/>
          <p:nvPr/>
        </p:nvPicPr>
        <p:blipFill rotWithShape="1">
          <a:blip r:embed="rId4">
            <a:alphaModFix/>
          </a:blip>
          <a:srcRect/>
          <a:stretch/>
        </p:blipFill>
        <p:spPr>
          <a:xfrm>
            <a:off x="5084520" y="4911770"/>
            <a:ext cx="296993" cy="280285"/>
          </a:xfrm>
          <a:prstGeom prst="rect">
            <a:avLst/>
          </a:prstGeom>
          <a:noFill/>
          <a:ln>
            <a:noFill/>
          </a:ln>
        </p:spPr>
      </p:pic>
      <p:pic>
        <p:nvPicPr>
          <p:cNvPr id="256" name="Google Shape;256;p12"/>
          <p:cNvPicPr preferRelativeResize="0"/>
          <p:nvPr/>
        </p:nvPicPr>
        <p:blipFill rotWithShape="1">
          <a:blip r:embed="rId4">
            <a:alphaModFix/>
          </a:blip>
          <a:srcRect/>
          <a:stretch/>
        </p:blipFill>
        <p:spPr>
          <a:xfrm>
            <a:off x="9040195" y="4911770"/>
            <a:ext cx="296993" cy="280285"/>
          </a:xfrm>
          <a:prstGeom prst="rect">
            <a:avLst/>
          </a:prstGeom>
          <a:noFill/>
          <a:ln>
            <a:noFill/>
          </a:ln>
        </p:spPr>
      </p:pic>
      <p:pic>
        <p:nvPicPr>
          <p:cNvPr id="257" name="Google Shape;257;p12"/>
          <p:cNvPicPr preferRelativeResize="0"/>
          <p:nvPr/>
        </p:nvPicPr>
        <p:blipFill rotWithShape="1">
          <a:blip r:embed="rId4">
            <a:alphaModFix/>
          </a:blip>
          <a:srcRect/>
          <a:stretch/>
        </p:blipFill>
        <p:spPr>
          <a:xfrm>
            <a:off x="10765900" y="4911770"/>
            <a:ext cx="296993" cy="280285"/>
          </a:xfrm>
          <a:prstGeom prst="rect">
            <a:avLst/>
          </a:prstGeom>
          <a:noFill/>
          <a:ln>
            <a:noFill/>
          </a:ln>
        </p:spPr>
      </p:pic>
      <p:pic>
        <p:nvPicPr>
          <p:cNvPr id="258" name="Google Shape;258;p12" descr="A black x on a black background&#10;&#10;Description automatically generated"/>
          <p:cNvPicPr preferRelativeResize="0"/>
          <p:nvPr/>
        </p:nvPicPr>
        <p:blipFill rotWithShape="1">
          <a:blip r:embed="rId5">
            <a:alphaModFix/>
          </a:blip>
          <a:srcRect/>
          <a:stretch/>
        </p:blipFill>
        <p:spPr>
          <a:xfrm>
            <a:off x="7089246" y="4906740"/>
            <a:ext cx="296993" cy="286571"/>
          </a:xfrm>
          <a:prstGeom prst="rect">
            <a:avLst/>
          </a:prstGeom>
          <a:noFill/>
          <a:ln>
            <a:noFill/>
          </a:ln>
        </p:spPr>
      </p:pic>
      <p:sp>
        <p:nvSpPr>
          <p:cNvPr id="259" name="Google Shape;259;p12"/>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63"/>
        <p:cNvGrpSpPr/>
        <p:nvPr/>
      </p:nvGrpSpPr>
      <p:grpSpPr>
        <a:xfrm>
          <a:off x="0" y="0"/>
          <a:ext cx="0" cy="0"/>
          <a:chOff x="0" y="0"/>
          <a:chExt cx="0" cy="0"/>
        </a:xfrm>
      </p:grpSpPr>
      <p:sp>
        <p:nvSpPr>
          <p:cNvPr id="264" name="Google Shape;264;p13"/>
          <p:cNvSpPr txBox="1">
            <a:spLocks noGrp="1"/>
          </p:cNvSpPr>
          <p:nvPr>
            <p:ph type="title"/>
          </p:nvPr>
        </p:nvSpPr>
        <p:spPr>
          <a:xfrm>
            <a:off x="458693" y="765555"/>
            <a:ext cx="8803640"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Methodology – </a:t>
            </a:r>
            <a:r>
              <a:rPr lang="en-US" sz="3200">
                <a:solidFill>
                  <a:schemeClr val="dk1"/>
                </a:solidFill>
                <a:latin typeface="Arial"/>
                <a:ea typeface="Arial"/>
                <a:cs typeface="Arial"/>
                <a:sym typeface="Arial"/>
              </a:rPr>
              <a:t>Technologies &amp; Techniques</a:t>
            </a:r>
            <a:endParaRPr/>
          </a:p>
        </p:txBody>
      </p:sp>
      <p:grpSp>
        <p:nvGrpSpPr>
          <p:cNvPr id="265" name="Google Shape;265;p13"/>
          <p:cNvGrpSpPr/>
          <p:nvPr/>
        </p:nvGrpSpPr>
        <p:grpSpPr>
          <a:xfrm>
            <a:off x="1840655" y="1791377"/>
            <a:ext cx="3275965" cy="3547111"/>
            <a:chOff x="1840655" y="1791377"/>
            <a:chExt cx="3275965" cy="3547111"/>
          </a:xfrm>
        </p:grpSpPr>
        <p:sp>
          <p:nvSpPr>
            <p:cNvPr id="266" name="Google Shape;266;p13"/>
            <p:cNvSpPr/>
            <p:nvPr/>
          </p:nvSpPr>
          <p:spPr>
            <a:xfrm>
              <a:off x="1840655" y="1791378"/>
              <a:ext cx="3275965" cy="3547110"/>
            </a:xfrm>
            <a:custGeom>
              <a:avLst/>
              <a:gdLst/>
              <a:ahLst/>
              <a:cxnLst/>
              <a:rect l="l" t="t" r="r" b="b"/>
              <a:pathLst>
                <a:path w="3275965" h="3547110" extrusionOk="0">
                  <a:moveTo>
                    <a:pt x="3275463" y="0"/>
                  </a:moveTo>
                  <a:lnTo>
                    <a:pt x="545919" y="0"/>
                  </a:lnTo>
                  <a:lnTo>
                    <a:pt x="498815" y="2003"/>
                  </a:lnTo>
                  <a:lnTo>
                    <a:pt x="452824" y="7906"/>
                  </a:lnTo>
                  <a:lnTo>
                    <a:pt x="408109" y="17542"/>
                  </a:lnTo>
                  <a:lnTo>
                    <a:pt x="364835" y="30750"/>
                  </a:lnTo>
                  <a:lnTo>
                    <a:pt x="323164" y="47364"/>
                  </a:lnTo>
                  <a:lnTo>
                    <a:pt x="283262" y="67222"/>
                  </a:lnTo>
                  <a:lnTo>
                    <a:pt x="245293" y="90158"/>
                  </a:lnTo>
                  <a:lnTo>
                    <a:pt x="209418" y="116010"/>
                  </a:lnTo>
                  <a:lnTo>
                    <a:pt x="175804" y="144613"/>
                  </a:lnTo>
                  <a:lnTo>
                    <a:pt x="144614" y="175804"/>
                  </a:lnTo>
                  <a:lnTo>
                    <a:pt x="116010" y="209418"/>
                  </a:lnTo>
                  <a:lnTo>
                    <a:pt x="90159" y="245292"/>
                  </a:lnTo>
                  <a:lnTo>
                    <a:pt x="67222" y="283262"/>
                  </a:lnTo>
                  <a:lnTo>
                    <a:pt x="47365" y="323163"/>
                  </a:lnTo>
                  <a:lnTo>
                    <a:pt x="30750" y="364833"/>
                  </a:lnTo>
                  <a:lnTo>
                    <a:pt x="17543" y="408108"/>
                  </a:lnTo>
                  <a:lnTo>
                    <a:pt x="7906" y="452823"/>
                  </a:lnTo>
                  <a:lnTo>
                    <a:pt x="2003" y="498814"/>
                  </a:lnTo>
                  <a:lnTo>
                    <a:pt x="0" y="545918"/>
                  </a:lnTo>
                  <a:lnTo>
                    <a:pt x="0" y="3000613"/>
                  </a:lnTo>
                  <a:lnTo>
                    <a:pt x="2003" y="3047717"/>
                  </a:lnTo>
                  <a:lnTo>
                    <a:pt x="7906" y="3093709"/>
                  </a:lnTo>
                  <a:lnTo>
                    <a:pt x="17543" y="3138423"/>
                  </a:lnTo>
                  <a:lnTo>
                    <a:pt x="30750" y="3181698"/>
                  </a:lnTo>
                  <a:lnTo>
                    <a:pt x="47365" y="3223368"/>
                  </a:lnTo>
                  <a:lnTo>
                    <a:pt x="67222" y="3263270"/>
                  </a:lnTo>
                  <a:lnTo>
                    <a:pt x="90159" y="3301240"/>
                  </a:lnTo>
                  <a:lnTo>
                    <a:pt x="116010" y="3337114"/>
                  </a:lnTo>
                  <a:lnTo>
                    <a:pt x="144614" y="3370728"/>
                  </a:lnTo>
                  <a:lnTo>
                    <a:pt x="175804" y="3401919"/>
                  </a:lnTo>
                  <a:lnTo>
                    <a:pt x="209418" y="3430522"/>
                  </a:lnTo>
                  <a:lnTo>
                    <a:pt x="245293" y="3456374"/>
                  </a:lnTo>
                  <a:lnTo>
                    <a:pt x="283262" y="3479310"/>
                  </a:lnTo>
                  <a:lnTo>
                    <a:pt x="323164" y="3499168"/>
                  </a:lnTo>
                  <a:lnTo>
                    <a:pt x="364835" y="3515782"/>
                  </a:lnTo>
                  <a:lnTo>
                    <a:pt x="408109" y="3528990"/>
                  </a:lnTo>
                  <a:lnTo>
                    <a:pt x="452824" y="3538627"/>
                  </a:lnTo>
                  <a:lnTo>
                    <a:pt x="498815" y="3544529"/>
                  </a:lnTo>
                  <a:lnTo>
                    <a:pt x="545919" y="3546533"/>
                  </a:lnTo>
                  <a:lnTo>
                    <a:pt x="3275463" y="3546533"/>
                  </a:lnTo>
                  <a:lnTo>
                    <a:pt x="3275463"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13"/>
            <p:cNvSpPr/>
            <p:nvPr/>
          </p:nvSpPr>
          <p:spPr>
            <a:xfrm>
              <a:off x="1840655" y="1791377"/>
              <a:ext cx="3275965" cy="3547110"/>
            </a:xfrm>
            <a:custGeom>
              <a:avLst/>
              <a:gdLst/>
              <a:ahLst/>
              <a:cxnLst/>
              <a:rect l="l" t="t" r="r" b="b"/>
              <a:pathLst>
                <a:path w="3275965" h="3547110" extrusionOk="0">
                  <a:moveTo>
                    <a:pt x="0" y="3000614"/>
                  </a:moveTo>
                  <a:lnTo>
                    <a:pt x="0" y="545920"/>
                  </a:lnTo>
                  <a:lnTo>
                    <a:pt x="2003" y="498815"/>
                  </a:lnTo>
                  <a:lnTo>
                    <a:pt x="7906" y="452824"/>
                  </a:lnTo>
                  <a:lnTo>
                    <a:pt x="17543" y="408109"/>
                  </a:lnTo>
                  <a:lnTo>
                    <a:pt x="30750" y="364834"/>
                  </a:lnTo>
                  <a:lnTo>
                    <a:pt x="47365" y="323164"/>
                  </a:lnTo>
                  <a:lnTo>
                    <a:pt x="67222" y="283262"/>
                  </a:lnTo>
                  <a:lnTo>
                    <a:pt x="90159" y="245292"/>
                  </a:lnTo>
                  <a:lnTo>
                    <a:pt x="116010" y="209418"/>
                  </a:lnTo>
                  <a:lnTo>
                    <a:pt x="144614" y="175804"/>
                  </a:lnTo>
                  <a:lnTo>
                    <a:pt x="175804" y="144613"/>
                  </a:lnTo>
                  <a:lnTo>
                    <a:pt x="209418" y="116010"/>
                  </a:lnTo>
                  <a:lnTo>
                    <a:pt x="245292" y="90158"/>
                  </a:lnTo>
                  <a:lnTo>
                    <a:pt x="283262" y="67222"/>
                  </a:lnTo>
                  <a:lnTo>
                    <a:pt x="323164" y="47365"/>
                  </a:lnTo>
                  <a:lnTo>
                    <a:pt x="364834" y="30750"/>
                  </a:lnTo>
                  <a:lnTo>
                    <a:pt x="408109" y="17543"/>
                  </a:lnTo>
                  <a:lnTo>
                    <a:pt x="452824" y="7906"/>
                  </a:lnTo>
                  <a:lnTo>
                    <a:pt x="498815" y="2003"/>
                  </a:lnTo>
                  <a:lnTo>
                    <a:pt x="545919" y="0"/>
                  </a:lnTo>
                  <a:lnTo>
                    <a:pt x="3275463" y="0"/>
                  </a:lnTo>
                  <a:lnTo>
                    <a:pt x="3275463" y="3546534"/>
                  </a:lnTo>
                  <a:lnTo>
                    <a:pt x="545919" y="3546534"/>
                  </a:lnTo>
                  <a:lnTo>
                    <a:pt x="498815" y="3544530"/>
                  </a:lnTo>
                  <a:lnTo>
                    <a:pt x="452824" y="3538627"/>
                  </a:lnTo>
                  <a:lnTo>
                    <a:pt x="408109" y="3528991"/>
                  </a:lnTo>
                  <a:lnTo>
                    <a:pt x="364834" y="3515783"/>
                  </a:lnTo>
                  <a:lnTo>
                    <a:pt x="323164" y="3499168"/>
                  </a:lnTo>
                  <a:lnTo>
                    <a:pt x="283262" y="3479311"/>
                  </a:lnTo>
                  <a:lnTo>
                    <a:pt x="245292" y="3456374"/>
                  </a:lnTo>
                  <a:lnTo>
                    <a:pt x="209418" y="3430523"/>
                  </a:lnTo>
                  <a:lnTo>
                    <a:pt x="175804" y="3401920"/>
                  </a:lnTo>
                  <a:lnTo>
                    <a:pt x="144614" y="3370729"/>
                  </a:lnTo>
                  <a:lnTo>
                    <a:pt x="116010" y="3337115"/>
                  </a:lnTo>
                  <a:lnTo>
                    <a:pt x="90159" y="3301241"/>
                  </a:lnTo>
                  <a:lnTo>
                    <a:pt x="67222" y="3263271"/>
                  </a:lnTo>
                  <a:lnTo>
                    <a:pt x="47365" y="3223369"/>
                  </a:lnTo>
                  <a:lnTo>
                    <a:pt x="30750" y="3181699"/>
                  </a:lnTo>
                  <a:lnTo>
                    <a:pt x="17543" y="3138424"/>
                  </a:lnTo>
                  <a:lnTo>
                    <a:pt x="7906" y="3093709"/>
                  </a:lnTo>
                  <a:lnTo>
                    <a:pt x="2003" y="3047718"/>
                  </a:lnTo>
                  <a:lnTo>
                    <a:pt x="0" y="3000614"/>
                  </a:lnTo>
                  <a:close/>
                </a:path>
              </a:pathLst>
            </a:custGeom>
            <a:solidFill>
              <a:srgbClr val="31859B"/>
            </a:solid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8" name="Google Shape;268;p13"/>
          <p:cNvGrpSpPr/>
          <p:nvPr/>
        </p:nvGrpSpPr>
        <p:grpSpPr>
          <a:xfrm>
            <a:off x="7053128" y="1791378"/>
            <a:ext cx="3275965" cy="3547110"/>
            <a:chOff x="7053128" y="1791378"/>
            <a:chExt cx="3275965" cy="3547110"/>
          </a:xfrm>
        </p:grpSpPr>
        <p:sp>
          <p:nvSpPr>
            <p:cNvPr id="269" name="Google Shape;269;p13"/>
            <p:cNvSpPr/>
            <p:nvPr/>
          </p:nvSpPr>
          <p:spPr>
            <a:xfrm>
              <a:off x="7053128" y="1791378"/>
              <a:ext cx="3275965" cy="3547110"/>
            </a:xfrm>
            <a:custGeom>
              <a:avLst/>
              <a:gdLst/>
              <a:ahLst/>
              <a:cxnLst/>
              <a:rect l="l" t="t" r="r" b="b"/>
              <a:pathLst>
                <a:path w="3275965" h="3547110" extrusionOk="0">
                  <a:moveTo>
                    <a:pt x="2729543" y="0"/>
                  </a:moveTo>
                  <a:lnTo>
                    <a:pt x="0" y="0"/>
                  </a:lnTo>
                  <a:lnTo>
                    <a:pt x="0" y="3546534"/>
                  </a:lnTo>
                  <a:lnTo>
                    <a:pt x="2729543" y="3546534"/>
                  </a:lnTo>
                  <a:lnTo>
                    <a:pt x="2776647" y="3544530"/>
                  </a:lnTo>
                  <a:lnTo>
                    <a:pt x="2822639" y="3538628"/>
                  </a:lnTo>
                  <a:lnTo>
                    <a:pt x="2867353" y="3528991"/>
                  </a:lnTo>
                  <a:lnTo>
                    <a:pt x="2910628" y="3515784"/>
                  </a:lnTo>
                  <a:lnTo>
                    <a:pt x="2952298" y="3499169"/>
                  </a:lnTo>
                  <a:lnTo>
                    <a:pt x="2992200" y="3479312"/>
                  </a:lnTo>
                  <a:lnTo>
                    <a:pt x="3030170" y="3456375"/>
                  </a:lnTo>
                  <a:lnTo>
                    <a:pt x="3066044" y="3430523"/>
                  </a:lnTo>
                  <a:lnTo>
                    <a:pt x="3099658" y="3401920"/>
                  </a:lnTo>
                  <a:lnTo>
                    <a:pt x="3130849" y="3370729"/>
                  </a:lnTo>
                  <a:lnTo>
                    <a:pt x="3159452" y="3337115"/>
                  </a:lnTo>
                  <a:lnTo>
                    <a:pt x="3185304" y="3301241"/>
                  </a:lnTo>
                  <a:lnTo>
                    <a:pt x="3208240" y="3263271"/>
                  </a:lnTo>
                  <a:lnTo>
                    <a:pt x="3228098" y="3223369"/>
                  </a:lnTo>
                  <a:lnTo>
                    <a:pt x="3244712" y="3181699"/>
                  </a:lnTo>
                  <a:lnTo>
                    <a:pt x="3257920" y="3138425"/>
                  </a:lnTo>
                  <a:lnTo>
                    <a:pt x="3267557" y="3093710"/>
                  </a:lnTo>
                  <a:lnTo>
                    <a:pt x="3273459" y="3047719"/>
                  </a:lnTo>
                  <a:lnTo>
                    <a:pt x="3275463" y="3000615"/>
                  </a:lnTo>
                  <a:lnTo>
                    <a:pt x="3275463" y="545919"/>
                  </a:lnTo>
                  <a:lnTo>
                    <a:pt x="3273459" y="498815"/>
                  </a:lnTo>
                  <a:lnTo>
                    <a:pt x="3267557" y="452824"/>
                  </a:lnTo>
                  <a:lnTo>
                    <a:pt x="3257920" y="408109"/>
                  </a:lnTo>
                  <a:lnTo>
                    <a:pt x="3244712" y="364835"/>
                  </a:lnTo>
                  <a:lnTo>
                    <a:pt x="3228098" y="323164"/>
                  </a:lnTo>
                  <a:lnTo>
                    <a:pt x="3208240" y="283262"/>
                  </a:lnTo>
                  <a:lnTo>
                    <a:pt x="3185304" y="245293"/>
                  </a:lnTo>
                  <a:lnTo>
                    <a:pt x="3159452" y="209418"/>
                  </a:lnTo>
                  <a:lnTo>
                    <a:pt x="3130849" y="175804"/>
                  </a:lnTo>
                  <a:lnTo>
                    <a:pt x="3099658" y="144614"/>
                  </a:lnTo>
                  <a:lnTo>
                    <a:pt x="3066044" y="116010"/>
                  </a:lnTo>
                  <a:lnTo>
                    <a:pt x="3030170" y="90159"/>
                  </a:lnTo>
                  <a:lnTo>
                    <a:pt x="2992200" y="67222"/>
                  </a:lnTo>
                  <a:lnTo>
                    <a:pt x="2952298" y="47365"/>
                  </a:lnTo>
                  <a:lnTo>
                    <a:pt x="2910628" y="30750"/>
                  </a:lnTo>
                  <a:lnTo>
                    <a:pt x="2867353" y="17543"/>
                  </a:lnTo>
                  <a:lnTo>
                    <a:pt x="2822639" y="7906"/>
                  </a:lnTo>
                  <a:lnTo>
                    <a:pt x="2776647" y="2003"/>
                  </a:lnTo>
                  <a:lnTo>
                    <a:pt x="2729543"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13"/>
            <p:cNvSpPr/>
            <p:nvPr/>
          </p:nvSpPr>
          <p:spPr>
            <a:xfrm>
              <a:off x="7053128" y="1791378"/>
              <a:ext cx="3275965" cy="3547110"/>
            </a:xfrm>
            <a:custGeom>
              <a:avLst/>
              <a:gdLst/>
              <a:ahLst/>
              <a:cxnLst/>
              <a:rect l="l" t="t" r="r" b="b"/>
              <a:pathLst>
                <a:path w="3275965" h="3547110" extrusionOk="0">
                  <a:moveTo>
                    <a:pt x="3275463" y="545919"/>
                  </a:moveTo>
                  <a:lnTo>
                    <a:pt x="3275463" y="3000614"/>
                  </a:lnTo>
                  <a:lnTo>
                    <a:pt x="3273459" y="3047718"/>
                  </a:lnTo>
                  <a:lnTo>
                    <a:pt x="3267556" y="3093709"/>
                  </a:lnTo>
                  <a:lnTo>
                    <a:pt x="3257920" y="3138424"/>
                  </a:lnTo>
                  <a:lnTo>
                    <a:pt x="3244712" y="3181699"/>
                  </a:lnTo>
                  <a:lnTo>
                    <a:pt x="3228097" y="3223369"/>
                  </a:lnTo>
                  <a:lnTo>
                    <a:pt x="3208240" y="3263271"/>
                  </a:lnTo>
                  <a:lnTo>
                    <a:pt x="3185303" y="3301241"/>
                  </a:lnTo>
                  <a:lnTo>
                    <a:pt x="3159452" y="3337115"/>
                  </a:lnTo>
                  <a:lnTo>
                    <a:pt x="3130849" y="3370729"/>
                  </a:lnTo>
                  <a:lnTo>
                    <a:pt x="3099658" y="3401920"/>
                  </a:lnTo>
                  <a:lnTo>
                    <a:pt x="3066044" y="3430523"/>
                  </a:lnTo>
                  <a:lnTo>
                    <a:pt x="3030170" y="3456375"/>
                  </a:lnTo>
                  <a:lnTo>
                    <a:pt x="2992200" y="3479311"/>
                  </a:lnTo>
                  <a:lnTo>
                    <a:pt x="2952298" y="3499169"/>
                  </a:lnTo>
                  <a:lnTo>
                    <a:pt x="2910628" y="3515783"/>
                  </a:lnTo>
                  <a:lnTo>
                    <a:pt x="2867353" y="3528991"/>
                  </a:lnTo>
                  <a:lnTo>
                    <a:pt x="2822638" y="3538627"/>
                  </a:lnTo>
                  <a:lnTo>
                    <a:pt x="2776647" y="3544530"/>
                  </a:lnTo>
                  <a:lnTo>
                    <a:pt x="2729543" y="3546534"/>
                  </a:lnTo>
                  <a:lnTo>
                    <a:pt x="0" y="3546534"/>
                  </a:lnTo>
                  <a:lnTo>
                    <a:pt x="0" y="0"/>
                  </a:lnTo>
                  <a:lnTo>
                    <a:pt x="2729543" y="0"/>
                  </a:lnTo>
                  <a:lnTo>
                    <a:pt x="2776647" y="2003"/>
                  </a:lnTo>
                  <a:lnTo>
                    <a:pt x="2822638" y="7906"/>
                  </a:lnTo>
                  <a:lnTo>
                    <a:pt x="2867353" y="17543"/>
                  </a:lnTo>
                  <a:lnTo>
                    <a:pt x="2910628" y="30750"/>
                  </a:lnTo>
                  <a:lnTo>
                    <a:pt x="2952298" y="47365"/>
                  </a:lnTo>
                  <a:lnTo>
                    <a:pt x="2992200" y="67222"/>
                  </a:lnTo>
                  <a:lnTo>
                    <a:pt x="3030170" y="90159"/>
                  </a:lnTo>
                  <a:lnTo>
                    <a:pt x="3066044" y="116010"/>
                  </a:lnTo>
                  <a:lnTo>
                    <a:pt x="3099658" y="144614"/>
                  </a:lnTo>
                  <a:lnTo>
                    <a:pt x="3130849" y="175804"/>
                  </a:lnTo>
                  <a:lnTo>
                    <a:pt x="3159452" y="209418"/>
                  </a:lnTo>
                  <a:lnTo>
                    <a:pt x="3185303" y="245292"/>
                  </a:lnTo>
                  <a:lnTo>
                    <a:pt x="3208240" y="283262"/>
                  </a:lnTo>
                  <a:lnTo>
                    <a:pt x="3228097" y="323164"/>
                  </a:lnTo>
                  <a:lnTo>
                    <a:pt x="3244712" y="364834"/>
                  </a:lnTo>
                  <a:lnTo>
                    <a:pt x="3257920" y="408109"/>
                  </a:lnTo>
                  <a:lnTo>
                    <a:pt x="3267556" y="452824"/>
                  </a:lnTo>
                  <a:lnTo>
                    <a:pt x="3273459" y="498815"/>
                  </a:lnTo>
                  <a:lnTo>
                    <a:pt x="3275463" y="545919"/>
                  </a:lnTo>
                  <a:close/>
                </a:path>
              </a:pathLst>
            </a:custGeom>
            <a:solidFill>
              <a:srgbClr val="31859B"/>
            </a:solid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71" name="Google Shape;271;p13"/>
          <p:cNvPicPr preferRelativeResize="0"/>
          <p:nvPr/>
        </p:nvPicPr>
        <p:blipFill rotWithShape="1">
          <a:blip r:embed="rId3">
            <a:alphaModFix/>
          </a:blip>
          <a:srcRect/>
          <a:stretch/>
        </p:blipFill>
        <p:spPr>
          <a:xfrm>
            <a:off x="5245787" y="2743200"/>
            <a:ext cx="1684616" cy="1692320"/>
          </a:xfrm>
          <a:prstGeom prst="rect">
            <a:avLst/>
          </a:prstGeom>
          <a:noFill/>
          <a:ln>
            <a:noFill/>
          </a:ln>
        </p:spPr>
      </p:pic>
      <p:sp>
        <p:nvSpPr>
          <p:cNvPr id="272" name="Google Shape;272;p13"/>
          <p:cNvSpPr txBox="1"/>
          <p:nvPr/>
        </p:nvSpPr>
        <p:spPr>
          <a:xfrm>
            <a:off x="2411362" y="2089816"/>
            <a:ext cx="2134235" cy="410369"/>
          </a:xfrm>
          <a:prstGeom prst="rect">
            <a:avLst/>
          </a:prstGeom>
          <a:solidFill>
            <a:srgbClr val="31859B"/>
          </a:solidFill>
          <a:ln>
            <a:noFill/>
          </a:ln>
        </p:spPr>
        <p:txBody>
          <a:bodyPr spcFirstLastPara="1" wrap="square" lIns="0" tIns="0" rIns="0" bIns="0" anchor="t" anchorCtr="0">
            <a:spAutoFit/>
          </a:bodyPr>
          <a:lstStyle/>
          <a:p>
            <a:pPr marL="0" marR="0" lvl="0" indent="0" algn="l" rtl="0">
              <a:lnSpc>
                <a:spcPct val="112857"/>
              </a:lnSpc>
              <a:spcBef>
                <a:spcPts val="0"/>
              </a:spcBef>
              <a:spcAft>
                <a:spcPts val="0"/>
              </a:spcAft>
              <a:buNone/>
            </a:pPr>
            <a:r>
              <a:rPr lang="en-US" sz="2800" b="1" i="1">
                <a:solidFill>
                  <a:schemeClr val="dk1"/>
                </a:solidFill>
                <a:latin typeface="Trebuchet MS"/>
                <a:ea typeface="Trebuchet MS"/>
                <a:cs typeface="Trebuchet MS"/>
                <a:sym typeface="Trebuchet MS"/>
              </a:rPr>
              <a:t>Technologies</a:t>
            </a:r>
            <a:endParaRPr sz="2800">
              <a:solidFill>
                <a:schemeClr val="dk1"/>
              </a:solidFill>
              <a:latin typeface="Trebuchet MS"/>
              <a:ea typeface="Trebuchet MS"/>
              <a:cs typeface="Trebuchet MS"/>
              <a:sym typeface="Trebuchet MS"/>
            </a:endParaRPr>
          </a:p>
        </p:txBody>
      </p:sp>
      <p:sp>
        <p:nvSpPr>
          <p:cNvPr id="273" name="Google Shape;273;p13"/>
          <p:cNvSpPr txBox="1"/>
          <p:nvPr/>
        </p:nvSpPr>
        <p:spPr>
          <a:xfrm>
            <a:off x="7735567" y="2092741"/>
            <a:ext cx="1854835" cy="410369"/>
          </a:xfrm>
          <a:prstGeom prst="rect">
            <a:avLst/>
          </a:prstGeom>
          <a:solidFill>
            <a:srgbClr val="31859B"/>
          </a:solidFill>
          <a:ln>
            <a:noFill/>
          </a:ln>
        </p:spPr>
        <p:txBody>
          <a:bodyPr spcFirstLastPara="1" wrap="square" lIns="0" tIns="0" rIns="0" bIns="0" anchor="t" anchorCtr="0">
            <a:spAutoFit/>
          </a:bodyPr>
          <a:lstStyle/>
          <a:p>
            <a:pPr marL="0" marR="0" lvl="0" indent="0" algn="l" rtl="0">
              <a:lnSpc>
                <a:spcPct val="112857"/>
              </a:lnSpc>
              <a:spcBef>
                <a:spcPts val="0"/>
              </a:spcBef>
              <a:spcAft>
                <a:spcPts val="0"/>
              </a:spcAft>
              <a:buNone/>
            </a:pPr>
            <a:r>
              <a:rPr lang="en-US" sz="2800" b="1" i="1">
                <a:solidFill>
                  <a:schemeClr val="dk1"/>
                </a:solidFill>
                <a:latin typeface="Trebuchet MS"/>
                <a:ea typeface="Trebuchet MS"/>
                <a:cs typeface="Trebuchet MS"/>
                <a:sym typeface="Trebuchet MS"/>
              </a:rPr>
              <a:t>Techniques</a:t>
            </a:r>
            <a:endParaRPr sz="2800">
              <a:solidFill>
                <a:schemeClr val="dk1"/>
              </a:solidFill>
              <a:latin typeface="Trebuchet MS"/>
              <a:ea typeface="Trebuchet MS"/>
              <a:cs typeface="Trebuchet MS"/>
              <a:sym typeface="Trebuchet MS"/>
            </a:endParaRPr>
          </a:p>
        </p:txBody>
      </p:sp>
      <p:sp>
        <p:nvSpPr>
          <p:cNvPr id="274" name="Google Shape;274;p13"/>
          <p:cNvSpPr txBox="1"/>
          <p:nvPr/>
        </p:nvSpPr>
        <p:spPr>
          <a:xfrm>
            <a:off x="2108286" y="2492814"/>
            <a:ext cx="2985844" cy="2321148"/>
          </a:xfrm>
          <a:prstGeom prst="rect">
            <a:avLst/>
          </a:prstGeom>
          <a:solidFill>
            <a:srgbClr val="31859B"/>
          </a:solidFill>
          <a:ln>
            <a:noFill/>
          </a:ln>
        </p:spPr>
        <p:txBody>
          <a:bodyPr spcFirstLastPara="1" wrap="square" lIns="0" tIns="165100" rIns="0" bIns="0" anchor="t" anchorCtr="0">
            <a:spAutoFit/>
          </a:bodyPr>
          <a:lstStyle/>
          <a:p>
            <a:pPr marL="298450" marR="0" lvl="0" indent="-285750" algn="l" rtl="0">
              <a:lnSpc>
                <a:spcPct val="10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Python language</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Python libraries</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Tensorflow</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VS Code</a:t>
            </a:r>
            <a:endParaRPr sz="2000" b="1">
              <a:solidFill>
                <a:schemeClr val="dk1"/>
              </a:solidFill>
              <a:latin typeface="Tahoma"/>
              <a:ea typeface="Tahoma"/>
              <a:cs typeface="Tahoma"/>
              <a:sym typeface="Tahoma"/>
            </a:endParaRPr>
          </a:p>
          <a:p>
            <a:pPr marL="298450" marR="0" lvl="0" indent="-285750" algn="l" rtl="0">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Dicom Image viewer</a:t>
            </a:r>
            <a:endParaRPr/>
          </a:p>
        </p:txBody>
      </p:sp>
      <p:sp>
        <p:nvSpPr>
          <p:cNvPr id="275" name="Google Shape;275;p13"/>
          <p:cNvSpPr txBox="1"/>
          <p:nvPr/>
        </p:nvSpPr>
        <p:spPr>
          <a:xfrm>
            <a:off x="7492657" y="2470403"/>
            <a:ext cx="2356485" cy="1397819"/>
          </a:xfrm>
          <a:prstGeom prst="rect">
            <a:avLst/>
          </a:prstGeom>
          <a:noFill/>
          <a:ln>
            <a:noFill/>
          </a:ln>
        </p:spPr>
        <p:txBody>
          <a:bodyPr spcFirstLastPara="1" wrap="square" lIns="0" tIns="165100" rIns="0" bIns="0" anchor="t" anchorCtr="0">
            <a:spAutoFit/>
          </a:bodyPr>
          <a:lstStyle/>
          <a:p>
            <a:pPr marL="298450" marR="0" lvl="0" indent="-285750" algn="l" rtl="0">
              <a:lnSpc>
                <a:spcPct val="10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Machine Learning</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Deep Learning</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Optimization</a:t>
            </a:r>
            <a:endParaRPr sz="2000">
              <a:solidFill>
                <a:schemeClr val="dk1"/>
              </a:solidFill>
              <a:latin typeface="Tahoma"/>
              <a:ea typeface="Tahoma"/>
              <a:cs typeface="Tahoma"/>
              <a:sym typeface="Tahoma"/>
            </a:endParaRPr>
          </a:p>
        </p:txBody>
      </p:sp>
      <p:grpSp>
        <p:nvGrpSpPr>
          <p:cNvPr id="276" name="Google Shape;276;p13"/>
          <p:cNvGrpSpPr/>
          <p:nvPr/>
        </p:nvGrpSpPr>
        <p:grpSpPr>
          <a:xfrm>
            <a:off x="0" y="6192687"/>
            <a:ext cx="12192000" cy="668655"/>
            <a:chOff x="0" y="6042212"/>
            <a:chExt cx="12192000" cy="668655"/>
          </a:xfrm>
        </p:grpSpPr>
        <p:sp>
          <p:nvSpPr>
            <p:cNvPr id="277" name="Google Shape;277;p13"/>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8" name="Google Shape;278;p13"/>
            <p:cNvPicPr preferRelativeResize="0"/>
            <p:nvPr/>
          </p:nvPicPr>
          <p:blipFill rotWithShape="1">
            <a:blip r:embed="rId4">
              <a:alphaModFix/>
            </a:blip>
            <a:srcRect/>
            <a:stretch/>
          </p:blipFill>
          <p:spPr>
            <a:xfrm>
              <a:off x="208502" y="6208330"/>
              <a:ext cx="1859168" cy="331995"/>
            </a:xfrm>
            <a:prstGeom prst="rect">
              <a:avLst/>
            </a:prstGeom>
            <a:solidFill>
              <a:srgbClr val="31859C"/>
            </a:solidFill>
            <a:ln>
              <a:noFill/>
            </a:ln>
          </p:spPr>
        </p:pic>
      </p:grpSp>
      <p:sp>
        <p:nvSpPr>
          <p:cNvPr id="279" name="Google Shape;279;p13"/>
          <p:cNvSpPr txBox="1"/>
          <p:nvPr/>
        </p:nvSpPr>
        <p:spPr>
          <a:xfrm>
            <a:off x="3552123" y="6378791"/>
            <a:ext cx="3517265" cy="276999"/>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IT21374524 | Waseek M.L.</a:t>
            </a:r>
            <a:endParaRPr/>
          </a:p>
        </p:txBody>
      </p:sp>
      <p:sp>
        <p:nvSpPr>
          <p:cNvPr id="280" name="Google Shape;280;p13"/>
          <p:cNvSpPr txBox="1">
            <a:spLocks noGrp="1"/>
          </p:cNvSpPr>
          <p:nvPr>
            <p:ph type="dt" idx="10"/>
          </p:nvPr>
        </p:nvSpPr>
        <p:spPr>
          <a:xfrm>
            <a:off x="10839915" y="6375777"/>
            <a:ext cx="1130934" cy="278281"/>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2024/12/06</a:t>
            </a:r>
            <a:endParaRPr>
              <a:solidFill>
                <a:schemeClr val="dk1"/>
              </a:solidFill>
            </a:endParaRPr>
          </a:p>
        </p:txBody>
      </p:sp>
      <p:sp>
        <p:nvSpPr>
          <p:cNvPr id="281" name="Google Shape;281;p13"/>
          <p:cNvSpPr txBox="1">
            <a:spLocks noGrp="1"/>
          </p:cNvSpPr>
          <p:nvPr>
            <p:ph type="ftr" idx="11"/>
          </p:nvPr>
        </p:nvSpPr>
        <p:spPr>
          <a:xfrm>
            <a:off x="7932210" y="6381873"/>
            <a:ext cx="2099422" cy="278281"/>
          </a:xfrm>
          <a:prstGeom prst="rect">
            <a:avLst/>
          </a:prstGeom>
          <a:solidFill>
            <a:srgbClr val="31859C"/>
          </a:solid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14"/>
          <p:cNvSpPr/>
          <p:nvPr/>
        </p:nvSpPr>
        <p:spPr>
          <a:xfrm>
            <a:off x="457200" y="990600"/>
            <a:ext cx="954357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chemeClr val="dk1"/>
              </a:buClr>
              <a:buSzPts val="4860"/>
              <a:buFont typeface="Merriweather"/>
              <a:buNone/>
            </a:pPr>
            <a:r>
              <a:rPr lang="en-US" sz="4860" b="1">
                <a:solidFill>
                  <a:schemeClr val="dk1"/>
                </a:solidFill>
                <a:latin typeface="Merriweather"/>
                <a:ea typeface="Merriweather"/>
                <a:cs typeface="Merriweather"/>
                <a:sym typeface="Merriweather"/>
              </a:rPr>
              <a:t>IT21190698 | Arudchayan P.</a:t>
            </a:r>
            <a:endParaRPr sz="4860">
              <a:solidFill>
                <a:schemeClr val="dk1"/>
              </a:solidFill>
              <a:latin typeface="Calibri"/>
              <a:ea typeface="Calibri"/>
              <a:cs typeface="Calibri"/>
              <a:sym typeface="Calibri"/>
            </a:endParaRPr>
          </a:p>
        </p:txBody>
      </p:sp>
      <p:sp>
        <p:nvSpPr>
          <p:cNvPr id="287" name="Google Shape;287;p14"/>
          <p:cNvSpPr/>
          <p:nvPr/>
        </p:nvSpPr>
        <p:spPr>
          <a:xfrm>
            <a:off x="2013893" y="2037016"/>
            <a:ext cx="615005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Merriweather"/>
              <a:buNone/>
            </a:pPr>
            <a:r>
              <a:rPr lang="en-US" sz="2430" b="1">
                <a:solidFill>
                  <a:schemeClr val="dk1"/>
                </a:solidFill>
                <a:latin typeface="Merriweather"/>
                <a:ea typeface="Merriweather"/>
                <a:cs typeface="Merriweather"/>
                <a:sym typeface="Merriweather"/>
              </a:rPr>
              <a:t>BSc (Hons) Information Technology Specializing in Data Science Secure</a:t>
            </a:r>
            <a:endParaRPr sz="2430">
              <a:solidFill>
                <a:schemeClr val="dk1"/>
              </a:solidFill>
              <a:latin typeface="Calibri"/>
              <a:ea typeface="Calibri"/>
              <a:cs typeface="Calibri"/>
              <a:sym typeface="Calibri"/>
            </a:endParaRPr>
          </a:p>
        </p:txBody>
      </p:sp>
      <p:pic>
        <p:nvPicPr>
          <p:cNvPr id="288" name="Google Shape;288;p14"/>
          <p:cNvPicPr preferRelativeResize="0"/>
          <p:nvPr/>
        </p:nvPicPr>
        <p:blipFill rotWithShape="1">
          <a:blip r:embed="rId3">
            <a:alphaModFix/>
          </a:blip>
          <a:srcRect/>
          <a:stretch/>
        </p:blipFill>
        <p:spPr>
          <a:xfrm>
            <a:off x="9466351" y="990600"/>
            <a:ext cx="1844249" cy="1844249"/>
          </a:xfrm>
          <a:prstGeom prst="rect">
            <a:avLst/>
          </a:prstGeom>
          <a:noFill/>
          <a:ln>
            <a:noFill/>
          </a:ln>
        </p:spPr>
      </p:pic>
      <p:grpSp>
        <p:nvGrpSpPr>
          <p:cNvPr id="289" name="Google Shape;289;p14"/>
          <p:cNvGrpSpPr/>
          <p:nvPr/>
        </p:nvGrpSpPr>
        <p:grpSpPr>
          <a:xfrm>
            <a:off x="0" y="6192687"/>
            <a:ext cx="12192000" cy="668655"/>
            <a:chOff x="0" y="6042212"/>
            <a:chExt cx="12192000" cy="668655"/>
          </a:xfrm>
        </p:grpSpPr>
        <p:sp>
          <p:nvSpPr>
            <p:cNvPr id="290" name="Google Shape;290;p14"/>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91" name="Google Shape;291;p14"/>
            <p:cNvPicPr preferRelativeResize="0"/>
            <p:nvPr/>
          </p:nvPicPr>
          <p:blipFill rotWithShape="1">
            <a:blip r:embed="rId4">
              <a:alphaModFix/>
            </a:blip>
            <a:srcRect/>
            <a:stretch/>
          </p:blipFill>
          <p:spPr>
            <a:xfrm>
              <a:off x="208502" y="6208330"/>
              <a:ext cx="1859168" cy="331995"/>
            </a:xfrm>
            <a:prstGeom prst="rect">
              <a:avLst/>
            </a:prstGeom>
            <a:solidFill>
              <a:srgbClr val="31859C"/>
            </a:solidFill>
            <a:ln>
              <a:noFill/>
            </a:ln>
          </p:spPr>
        </p:pic>
      </p:grpSp>
      <p:sp>
        <p:nvSpPr>
          <p:cNvPr id="292" name="Google Shape;292;p14"/>
          <p:cNvSpPr txBox="1"/>
          <p:nvPr/>
        </p:nvSpPr>
        <p:spPr>
          <a:xfrm>
            <a:off x="3552123" y="6378791"/>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293" name="Google Shape;293;p14"/>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294" name="Google Shape;294;p14"/>
          <p:cNvSpPr txBox="1"/>
          <p:nvPr/>
        </p:nvSpPr>
        <p:spPr>
          <a:xfrm>
            <a:off x="7932210" y="6381873"/>
            <a:ext cx="2099422" cy="278281"/>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295" name="Google Shape;295;p14"/>
          <p:cNvSpPr/>
          <p:nvPr/>
        </p:nvSpPr>
        <p:spPr>
          <a:xfrm>
            <a:off x="2750602" y="3858971"/>
            <a:ext cx="6035935" cy="793238"/>
          </a:xfrm>
          <a:custGeom>
            <a:avLst/>
            <a:gdLst/>
            <a:ahLst/>
            <a:cxnLst/>
            <a:rect l="l" t="t" r="r" b="b"/>
            <a:pathLst>
              <a:path w="9407525" h="3532504" extrusionOk="0">
                <a:moveTo>
                  <a:pt x="9407047" y="0"/>
                </a:moveTo>
                <a:lnTo>
                  <a:pt x="588732" y="0"/>
                </a:lnTo>
                <a:lnTo>
                  <a:pt x="540447" y="1951"/>
                </a:lnTo>
                <a:lnTo>
                  <a:pt x="493237" y="7705"/>
                </a:lnTo>
                <a:lnTo>
                  <a:pt x="447253" y="17110"/>
                </a:lnTo>
                <a:lnTo>
                  <a:pt x="402647" y="30014"/>
                </a:lnTo>
                <a:lnTo>
                  <a:pt x="359571" y="46265"/>
                </a:lnTo>
                <a:lnTo>
                  <a:pt x="318176" y="65713"/>
                </a:lnTo>
                <a:lnTo>
                  <a:pt x="278613" y="88205"/>
                </a:lnTo>
                <a:lnTo>
                  <a:pt x="241034" y="113591"/>
                </a:lnTo>
                <a:lnTo>
                  <a:pt x="205591" y="141718"/>
                </a:lnTo>
                <a:lnTo>
                  <a:pt x="172435" y="172435"/>
                </a:lnTo>
                <a:lnTo>
                  <a:pt x="141718" y="205592"/>
                </a:lnTo>
                <a:lnTo>
                  <a:pt x="113591" y="241035"/>
                </a:lnTo>
                <a:lnTo>
                  <a:pt x="88205" y="278613"/>
                </a:lnTo>
                <a:lnTo>
                  <a:pt x="65713" y="318176"/>
                </a:lnTo>
                <a:lnTo>
                  <a:pt x="46265" y="359571"/>
                </a:lnTo>
                <a:lnTo>
                  <a:pt x="30013" y="402648"/>
                </a:lnTo>
                <a:lnTo>
                  <a:pt x="17110" y="447254"/>
                </a:lnTo>
                <a:lnTo>
                  <a:pt x="7705" y="493238"/>
                </a:lnTo>
                <a:lnTo>
                  <a:pt x="1951" y="540448"/>
                </a:lnTo>
                <a:lnTo>
                  <a:pt x="0" y="588733"/>
                </a:lnTo>
                <a:lnTo>
                  <a:pt x="0" y="3532338"/>
                </a:lnTo>
                <a:lnTo>
                  <a:pt x="8818314" y="3532338"/>
                </a:lnTo>
                <a:lnTo>
                  <a:pt x="8866600" y="3530386"/>
                </a:lnTo>
                <a:lnTo>
                  <a:pt x="8913810" y="3524633"/>
                </a:lnTo>
                <a:lnTo>
                  <a:pt x="8959794" y="3515228"/>
                </a:lnTo>
                <a:lnTo>
                  <a:pt x="9004399" y="3502324"/>
                </a:lnTo>
                <a:lnTo>
                  <a:pt x="9047476" y="3486073"/>
                </a:lnTo>
                <a:lnTo>
                  <a:pt x="9088871" y="3466625"/>
                </a:lnTo>
                <a:lnTo>
                  <a:pt x="9128434" y="3444132"/>
                </a:lnTo>
                <a:lnTo>
                  <a:pt x="9166012" y="3418747"/>
                </a:lnTo>
                <a:lnTo>
                  <a:pt x="9201455" y="3390620"/>
                </a:lnTo>
                <a:lnTo>
                  <a:pt x="9234611" y="3359902"/>
                </a:lnTo>
                <a:lnTo>
                  <a:pt x="9265328" y="3326746"/>
                </a:lnTo>
                <a:lnTo>
                  <a:pt x="9293456" y="3291303"/>
                </a:lnTo>
                <a:lnTo>
                  <a:pt x="9318841" y="3253725"/>
                </a:lnTo>
                <a:lnTo>
                  <a:pt x="9341334" y="3214162"/>
                </a:lnTo>
                <a:lnTo>
                  <a:pt x="9360781" y="3172767"/>
                </a:lnTo>
                <a:lnTo>
                  <a:pt x="9377033" y="3129691"/>
                </a:lnTo>
                <a:lnTo>
                  <a:pt x="9389937" y="3085085"/>
                </a:lnTo>
                <a:lnTo>
                  <a:pt x="9399341" y="3039101"/>
                </a:lnTo>
                <a:lnTo>
                  <a:pt x="9405095" y="2991891"/>
                </a:lnTo>
                <a:lnTo>
                  <a:pt x="9407047" y="2943606"/>
                </a:lnTo>
                <a:lnTo>
                  <a:pt x="9407047" y="0"/>
                </a:lnTo>
                <a:close/>
              </a:path>
            </a:pathLst>
          </a:custGeom>
          <a:solidFill>
            <a:srgbClr val="7030A0"/>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900">
                <a:solidFill>
                  <a:schemeClr val="lt1"/>
                </a:solidFill>
                <a:latin typeface="Calibri"/>
                <a:ea typeface="Calibri"/>
                <a:cs typeface="Calibri"/>
                <a:sym typeface="Calibri"/>
              </a:rPr>
              <a:t>A Novel Explainable Approach for Enhancing Prognostic Analysis in Non-Small Cell Lung Cancer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9"/>
        <p:cNvGrpSpPr/>
        <p:nvPr/>
      </p:nvGrpSpPr>
      <p:grpSpPr>
        <a:xfrm>
          <a:off x="0" y="0"/>
          <a:ext cx="0" cy="0"/>
          <a:chOff x="0" y="0"/>
          <a:chExt cx="0" cy="0"/>
        </a:xfrm>
      </p:grpSpPr>
      <p:pic>
        <p:nvPicPr>
          <p:cNvPr id="50" name="Google Shape;50;p2"/>
          <p:cNvPicPr preferRelativeResize="0"/>
          <p:nvPr/>
        </p:nvPicPr>
        <p:blipFill rotWithShape="1">
          <a:blip r:embed="rId3">
            <a:alphaModFix/>
          </a:blip>
          <a:srcRect l="23255" t="4935" r="56664" b="57403"/>
          <a:stretch/>
        </p:blipFill>
        <p:spPr>
          <a:xfrm>
            <a:off x="7072773" y="317610"/>
            <a:ext cx="1545073" cy="1931341"/>
          </a:xfrm>
          <a:prstGeom prst="rect">
            <a:avLst/>
          </a:prstGeom>
          <a:noFill/>
          <a:ln w="9525" cap="flat" cmpd="sng">
            <a:solidFill>
              <a:schemeClr val="dk1"/>
            </a:solidFill>
            <a:prstDash val="solid"/>
            <a:round/>
            <a:headEnd type="none" w="sm" len="sm"/>
            <a:tailEnd type="none" w="sm" len="sm"/>
          </a:ln>
        </p:spPr>
      </p:pic>
      <p:sp>
        <p:nvSpPr>
          <p:cNvPr id="51" name="Google Shape;51;p2"/>
          <p:cNvSpPr txBox="1"/>
          <p:nvPr/>
        </p:nvSpPr>
        <p:spPr>
          <a:xfrm>
            <a:off x="7321626" y="2379710"/>
            <a:ext cx="1047365"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Irfan N.A.A</a:t>
            </a:r>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IT21331022</a:t>
            </a:r>
            <a:endParaRPr sz="1400">
              <a:solidFill>
                <a:schemeClr val="dk1"/>
              </a:solidFill>
              <a:latin typeface="Calibri"/>
              <a:ea typeface="Calibri"/>
              <a:cs typeface="Calibri"/>
              <a:sym typeface="Calibri"/>
            </a:endParaRPr>
          </a:p>
        </p:txBody>
      </p:sp>
      <p:sp>
        <p:nvSpPr>
          <p:cNvPr id="52" name="Google Shape;52;p2"/>
          <p:cNvSpPr txBox="1">
            <a:spLocks noGrp="1"/>
          </p:cNvSpPr>
          <p:nvPr>
            <p:ph type="dt" idx="10"/>
          </p:nvPr>
        </p:nvSpPr>
        <p:spPr>
          <a:xfrm>
            <a:off x="10839915" y="6225302"/>
            <a:ext cx="1131000" cy="555300"/>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rgbClr val="403C4E"/>
                </a:solidFill>
                <a:latin typeface="Open Sans"/>
                <a:ea typeface="Open Sans"/>
                <a:cs typeface="Open Sans"/>
                <a:sym typeface="Open Sans"/>
              </a:rPr>
              <a:t>2024/12/06</a:t>
            </a:r>
            <a:endParaRPr>
              <a:solidFill>
                <a:schemeClr val="dk1"/>
              </a:solidFill>
            </a:endParaRPr>
          </a:p>
        </p:txBody>
      </p:sp>
      <p:pic>
        <p:nvPicPr>
          <p:cNvPr id="53" name="Google Shape;53;p2"/>
          <p:cNvPicPr preferRelativeResize="0"/>
          <p:nvPr/>
        </p:nvPicPr>
        <p:blipFill rotWithShape="1">
          <a:blip r:embed="rId4">
            <a:alphaModFix/>
          </a:blip>
          <a:srcRect l="20034" t="2527" r="12946" b="19132"/>
          <a:stretch/>
        </p:blipFill>
        <p:spPr>
          <a:xfrm>
            <a:off x="9975440" y="314296"/>
            <a:ext cx="1684204" cy="1882898"/>
          </a:xfrm>
          <a:prstGeom prst="rect">
            <a:avLst/>
          </a:prstGeom>
          <a:solidFill>
            <a:schemeClr val="lt1"/>
          </a:solidFill>
          <a:ln w="9525" cap="flat" cmpd="sng">
            <a:solidFill>
              <a:schemeClr val="dk1"/>
            </a:solidFill>
            <a:prstDash val="solid"/>
            <a:round/>
            <a:headEnd type="none" w="sm" len="sm"/>
            <a:tailEnd type="none" w="sm" len="sm"/>
          </a:ln>
        </p:spPr>
      </p:pic>
      <p:sp>
        <p:nvSpPr>
          <p:cNvPr id="54" name="Google Shape;54;p2"/>
          <p:cNvSpPr txBox="1"/>
          <p:nvPr/>
        </p:nvSpPr>
        <p:spPr>
          <a:xfrm>
            <a:off x="10206260" y="2379710"/>
            <a:ext cx="1267311"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AHAMED A.S.S</a:t>
            </a:r>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IT2342226</a:t>
            </a:r>
            <a:endParaRPr sz="1400">
              <a:solidFill>
                <a:schemeClr val="dk1"/>
              </a:solidFill>
              <a:latin typeface="Calibri"/>
              <a:ea typeface="Calibri"/>
              <a:cs typeface="Calibri"/>
              <a:sym typeface="Calibri"/>
            </a:endParaRPr>
          </a:p>
        </p:txBody>
      </p:sp>
      <p:pic>
        <p:nvPicPr>
          <p:cNvPr id="55" name="Google Shape;55;p2"/>
          <p:cNvPicPr preferRelativeResize="0"/>
          <p:nvPr/>
        </p:nvPicPr>
        <p:blipFill rotWithShape="1">
          <a:blip r:embed="rId5">
            <a:alphaModFix/>
          </a:blip>
          <a:srcRect/>
          <a:stretch/>
        </p:blipFill>
        <p:spPr>
          <a:xfrm>
            <a:off x="4030974" y="317610"/>
            <a:ext cx="1684204" cy="1684204"/>
          </a:xfrm>
          <a:prstGeom prst="rect">
            <a:avLst/>
          </a:prstGeom>
          <a:noFill/>
          <a:ln w="9525" cap="flat" cmpd="sng">
            <a:solidFill>
              <a:schemeClr val="dk1"/>
            </a:solidFill>
            <a:prstDash val="solid"/>
            <a:round/>
            <a:headEnd type="none" w="sm" len="sm"/>
            <a:tailEnd type="none" w="sm" len="sm"/>
          </a:ln>
        </p:spPr>
      </p:pic>
      <p:sp>
        <p:nvSpPr>
          <p:cNvPr id="56" name="Google Shape;56;p2"/>
          <p:cNvSpPr txBox="1"/>
          <p:nvPr/>
        </p:nvSpPr>
        <p:spPr>
          <a:xfrm>
            <a:off x="4296977" y="2154361"/>
            <a:ext cx="1152101"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Arudchayan  P</a:t>
            </a:r>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IT21190698</a:t>
            </a:r>
            <a:endParaRPr sz="1400" b="1">
              <a:solidFill>
                <a:schemeClr val="dk1"/>
              </a:solidFill>
              <a:latin typeface="Calibri"/>
              <a:ea typeface="Calibri"/>
              <a:cs typeface="Calibri"/>
              <a:sym typeface="Calibri"/>
            </a:endParaRPr>
          </a:p>
        </p:txBody>
      </p:sp>
      <p:sp>
        <p:nvSpPr>
          <p:cNvPr id="57" name="Google Shape;57;p2"/>
          <p:cNvSpPr txBox="1"/>
          <p:nvPr/>
        </p:nvSpPr>
        <p:spPr>
          <a:xfrm>
            <a:off x="1342140" y="2263396"/>
            <a:ext cx="1152101"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Waseek M.L </a:t>
            </a:r>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IT21374524</a:t>
            </a:r>
            <a:endParaRPr sz="1400" b="1">
              <a:solidFill>
                <a:schemeClr val="dk1"/>
              </a:solidFill>
              <a:latin typeface="Calibri"/>
              <a:ea typeface="Calibri"/>
              <a:cs typeface="Calibri"/>
              <a:sym typeface="Calibri"/>
            </a:endParaRPr>
          </a:p>
        </p:txBody>
      </p:sp>
      <p:pic>
        <p:nvPicPr>
          <p:cNvPr id="58" name="Google Shape;58;p2"/>
          <p:cNvPicPr preferRelativeResize="0"/>
          <p:nvPr/>
        </p:nvPicPr>
        <p:blipFill rotWithShape="1">
          <a:blip r:embed="rId6">
            <a:alphaModFix/>
          </a:blip>
          <a:srcRect l="17742" r="17741"/>
          <a:stretch/>
        </p:blipFill>
        <p:spPr>
          <a:xfrm>
            <a:off x="5694073" y="3341499"/>
            <a:ext cx="1427222" cy="1784028"/>
          </a:xfrm>
          <a:prstGeom prst="rect">
            <a:avLst/>
          </a:prstGeom>
          <a:solidFill>
            <a:schemeClr val="lt1"/>
          </a:solidFill>
          <a:ln w="9525" cap="flat" cmpd="sng">
            <a:solidFill>
              <a:schemeClr val="dk1"/>
            </a:solidFill>
            <a:prstDash val="solid"/>
            <a:round/>
            <a:headEnd type="none" w="sm" len="sm"/>
            <a:tailEnd type="none" w="sm" len="sm"/>
          </a:ln>
        </p:spPr>
      </p:pic>
      <p:sp>
        <p:nvSpPr>
          <p:cNvPr id="59" name="Google Shape;59;p2"/>
          <p:cNvSpPr txBox="1"/>
          <p:nvPr/>
        </p:nvSpPr>
        <p:spPr>
          <a:xfrm>
            <a:off x="5479949" y="5245499"/>
            <a:ext cx="1855470" cy="455295"/>
          </a:xfrm>
          <a:prstGeom prst="rect">
            <a:avLst/>
          </a:prstGeom>
          <a:solidFill>
            <a:schemeClr val="lt1"/>
          </a:solidFill>
          <a:ln>
            <a:noFill/>
          </a:ln>
        </p:spPr>
        <p:txBody>
          <a:bodyPr spcFirstLastPara="1" wrap="square" lIns="0" tIns="9525" rIns="0" bIns="0" anchor="t" anchorCtr="0">
            <a:spAutoFit/>
          </a:bodyPr>
          <a:lstStyle/>
          <a:p>
            <a:pPr marL="593090" marR="5080" lvl="0" indent="-581025" algn="l" rtl="0">
              <a:lnSpc>
                <a:spcPct val="101400"/>
              </a:lnSpc>
              <a:spcBef>
                <a:spcPts val="0"/>
              </a:spcBef>
              <a:spcAft>
                <a:spcPts val="0"/>
              </a:spcAft>
              <a:buNone/>
            </a:pPr>
            <a:r>
              <a:rPr lang="en-US" sz="1400" b="1">
                <a:solidFill>
                  <a:schemeClr val="dk1"/>
                </a:solidFill>
                <a:latin typeface="Calibri"/>
                <a:ea typeface="Calibri"/>
                <a:cs typeface="Calibri"/>
                <a:sym typeface="Calibri"/>
              </a:rPr>
              <a:t>Mr. Samadhi Rathnayake  Supervisor</a:t>
            </a:r>
            <a:endParaRPr sz="1400">
              <a:solidFill>
                <a:schemeClr val="dk1"/>
              </a:solidFill>
              <a:latin typeface="Calibri"/>
              <a:ea typeface="Calibri"/>
              <a:cs typeface="Calibri"/>
              <a:sym typeface="Calibri"/>
            </a:endParaRPr>
          </a:p>
        </p:txBody>
      </p:sp>
      <p:pic>
        <p:nvPicPr>
          <p:cNvPr id="60" name="Google Shape;60;p2"/>
          <p:cNvPicPr preferRelativeResize="0"/>
          <p:nvPr/>
        </p:nvPicPr>
        <p:blipFill rotWithShape="1">
          <a:blip r:embed="rId7">
            <a:alphaModFix/>
          </a:blip>
          <a:srcRect l="10000" r="10000"/>
          <a:stretch/>
        </p:blipFill>
        <p:spPr>
          <a:xfrm>
            <a:off x="8518391" y="3341499"/>
            <a:ext cx="1457049" cy="1821311"/>
          </a:xfrm>
          <a:prstGeom prst="rect">
            <a:avLst/>
          </a:prstGeom>
          <a:solidFill>
            <a:schemeClr val="lt1"/>
          </a:solidFill>
          <a:ln w="9525" cap="flat" cmpd="sng">
            <a:solidFill>
              <a:schemeClr val="dk1"/>
            </a:solidFill>
            <a:prstDash val="solid"/>
            <a:round/>
            <a:headEnd type="none" w="sm" len="sm"/>
            <a:tailEnd type="none" w="sm" len="sm"/>
          </a:ln>
        </p:spPr>
      </p:pic>
      <p:sp>
        <p:nvSpPr>
          <p:cNvPr id="61" name="Google Shape;61;p2"/>
          <p:cNvSpPr txBox="1"/>
          <p:nvPr/>
        </p:nvSpPr>
        <p:spPr>
          <a:xfrm>
            <a:off x="8409271" y="5257189"/>
            <a:ext cx="1684204"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Ms.Thisara Shyamalee</a:t>
            </a:r>
            <a:endParaRPr sz="1400" b="1">
              <a:solidFill>
                <a:schemeClr val="dk1"/>
              </a:solidFill>
              <a:latin typeface="Calibri"/>
              <a:ea typeface="Calibri"/>
              <a:cs typeface="Calibri"/>
              <a:sym typeface="Calibri"/>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Co-Supervisor</a:t>
            </a:r>
            <a:endParaRPr/>
          </a:p>
        </p:txBody>
      </p:sp>
      <p:pic>
        <p:nvPicPr>
          <p:cNvPr id="62" name="Google Shape;62;p2"/>
          <p:cNvPicPr preferRelativeResize="0"/>
          <p:nvPr/>
        </p:nvPicPr>
        <p:blipFill rotWithShape="1">
          <a:blip r:embed="rId8">
            <a:alphaModFix/>
          </a:blip>
          <a:srcRect/>
          <a:stretch/>
        </p:blipFill>
        <p:spPr>
          <a:xfrm>
            <a:off x="2541469" y="3341499"/>
            <a:ext cx="1755508" cy="1755508"/>
          </a:xfrm>
          <a:prstGeom prst="rect">
            <a:avLst/>
          </a:prstGeom>
          <a:solidFill>
            <a:schemeClr val="lt1"/>
          </a:solidFill>
          <a:ln w="9525" cap="flat" cmpd="sng">
            <a:solidFill>
              <a:schemeClr val="dk1"/>
            </a:solidFill>
            <a:prstDash val="solid"/>
            <a:round/>
            <a:headEnd type="none" w="sm" len="sm"/>
            <a:tailEnd type="none" w="sm" len="sm"/>
          </a:ln>
        </p:spPr>
      </p:pic>
      <p:sp>
        <p:nvSpPr>
          <p:cNvPr id="63" name="Google Shape;63;p2"/>
          <p:cNvSpPr txBox="1"/>
          <p:nvPr/>
        </p:nvSpPr>
        <p:spPr>
          <a:xfrm>
            <a:off x="2724955" y="5272622"/>
            <a:ext cx="1394042"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Dr. Nuradh Joseph</a:t>
            </a:r>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External Supervisor</a:t>
            </a:r>
            <a:endParaRPr sz="1400">
              <a:solidFill>
                <a:schemeClr val="dk1"/>
              </a:solidFill>
              <a:latin typeface="Calibri"/>
              <a:ea typeface="Calibri"/>
              <a:cs typeface="Calibri"/>
              <a:sym typeface="Calibri"/>
            </a:endParaRPr>
          </a:p>
        </p:txBody>
      </p:sp>
      <p:pic>
        <p:nvPicPr>
          <p:cNvPr id="64" name="Google Shape;64;p2" descr="A person in a suit and tie&#10;&#10;Description automatically generated"/>
          <p:cNvPicPr preferRelativeResize="0"/>
          <p:nvPr/>
        </p:nvPicPr>
        <p:blipFill rotWithShape="1">
          <a:blip r:embed="rId9">
            <a:alphaModFix/>
          </a:blip>
          <a:srcRect/>
          <a:stretch/>
        </p:blipFill>
        <p:spPr>
          <a:xfrm>
            <a:off x="1124396" y="317610"/>
            <a:ext cx="1548983" cy="1836751"/>
          </a:xfrm>
          <a:prstGeom prst="rect">
            <a:avLst/>
          </a:prstGeom>
          <a:solidFill>
            <a:schemeClr val="lt1"/>
          </a:solidFill>
          <a:ln w="9525" cap="flat" cmpd="sng">
            <a:solidFill>
              <a:schemeClr val="dk1"/>
            </a:solidFill>
            <a:prstDash val="solid"/>
            <a:round/>
            <a:headEnd type="none" w="sm" len="sm"/>
            <a:tailEnd type="none" w="sm" len="sm"/>
          </a:ln>
        </p:spPr>
      </p:pic>
      <p:sp>
        <p:nvSpPr>
          <p:cNvPr id="65" name="Google Shape;65;p2"/>
          <p:cNvSpPr/>
          <p:nvPr/>
        </p:nvSpPr>
        <p:spPr>
          <a:xfrm>
            <a:off x="0" y="6181176"/>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6" name="Google Shape;66;p2"/>
          <p:cNvPicPr preferRelativeResize="0"/>
          <p:nvPr/>
        </p:nvPicPr>
        <p:blipFill rotWithShape="1">
          <a:blip r:embed="rId10">
            <a:alphaModFix/>
          </a:blip>
          <a:srcRect/>
          <a:stretch/>
        </p:blipFill>
        <p:spPr>
          <a:xfrm>
            <a:off x="208502" y="6347295"/>
            <a:ext cx="1859168" cy="331995"/>
          </a:xfrm>
          <a:prstGeom prst="rect">
            <a:avLst/>
          </a:prstGeom>
          <a:solidFill>
            <a:srgbClr val="FBD4B4"/>
          </a:solidFill>
          <a:ln>
            <a:noFill/>
          </a:ln>
        </p:spPr>
      </p:pic>
      <p:sp>
        <p:nvSpPr>
          <p:cNvPr id="67" name="Google Shape;67;p2"/>
          <p:cNvSpPr txBox="1"/>
          <p:nvPr/>
        </p:nvSpPr>
        <p:spPr>
          <a:xfrm>
            <a:off x="5176966" y="6333723"/>
            <a:ext cx="228475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
        <p:nvSpPr>
          <p:cNvPr id="68" name="Google Shape;68;p2"/>
          <p:cNvSpPr txBox="1"/>
          <p:nvPr/>
        </p:nvSpPr>
        <p:spPr>
          <a:xfrm>
            <a:off x="10513878" y="6364200"/>
            <a:ext cx="1457100" cy="278400"/>
          </a:xfrm>
          <a:prstGeom prst="rect">
            <a:avLst/>
          </a:prstGeom>
          <a:solidFill>
            <a:srgbClr val="FBD4B4"/>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rgbClr val="403C4E"/>
                </a:solidFill>
                <a:latin typeface="Open Sans"/>
                <a:ea typeface="Open Sans"/>
                <a:cs typeface="Open Sans"/>
                <a:sym typeface="Open Sans"/>
              </a:rPr>
              <a:t>2024/12/06</a:t>
            </a:r>
            <a:endParaRPr sz="1800" b="0" i="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99"/>
        <p:cNvGrpSpPr/>
        <p:nvPr/>
      </p:nvGrpSpPr>
      <p:grpSpPr>
        <a:xfrm>
          <a:off x="0" y="0"/>
          <a:ext cx="0" cy="0"/>
          <a:chOff x="0" y="0"/>
          <a:chExt cx="0" cy="0"/>
        </a:xfrm>
      </p:grpSpPr>
      <p:sp>
        <p:nvSpPr>
          <p:cNvPr id="300" name="Google Shape;300;p15"/>
          <p:cNvSpPr txBox="1">
            <a:spLocks noGrp="1"/>
          </p:cNvSpPr>
          <p:nvPr>
            <p:ph type="title"/>
          </p:nvPr>
        </p:nvSpPr>
        <p:spPr>
          <a:xfrm>
            <a:off x="458706" y="786900"/>
            <a:ext cx="87084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Research Ǫuestion</a:t>
            </a:r>
            <a:endParaRPr sz="4000">
              <a:solidFill>
                <a:schemeClr val="dk1"/>
              </a:solidFill>
            </a:endParaRPr>
          </a:p>
        </p:txBody>
      </p:sp>
      <p:grpSp>
        <p:nvGrpSpPr>
          <p:cNvPr id="301" name="Google Shape;301;p15"/>
          <p:cNvGrpSpPr/>
          <p:nvPr/>
        </p:nvGrpSpPr>
        <p:grpSpPr>
          <a:xfrm>
            <a:off x="1518876" y="1896562"/>
            <a:ext cx="9407525" cy="1857949"/>
            <a:chOff x="1410404" y="1725460"/>
            <a:chExt cx="9407525" cy="3532504"/>
          </a:xfrm>
        </p:grpSpPr>
        <p:sp>
          <p:nvSpPr>
            <p:cNvPr id="302" name="Google Shape;302;p15"/>
            <p:cNvSpPr/>
            <p:nvPr/>
          </p:nvSpPr>
          <p:spPr>
            <a:xfrm>
              <a:off x="1410404" y="1725460"/>
              <a:ext cx="9407525" cy="3532504"/>
            </a:xfrm>
            <a:custGeom>
              <a:avLst/>
              <a:gdLst/>
              <a:ahLst/>
              <a:cxnLst/>
              <a:rect l="l" t="t" r="r" b="b"/>
              <a:pathLst>
                <a:path w="9407525" h="3532504" extrusionOk="0">
                  <a:moveTo>
                    <a:pt x="9407047" y="0"/>
                  </a:moveTo>
                  <a:lnTo>
                    <a:pt x="588732" y="0"/>
                  </a:lnTo>
                  <a:lnTo>
                    <a:pt x="540447" y="1951"/>
                  </a:lnTo>
                  <a:lnTo>
                    <a:pt x="493237" y="7705"/>
                  </a:lnTo>
                  <a:lnTo>
                    <a:pt x="447253" y="17110"/>
                  </a:lnTo>
                  <a:lnTo>
                    <a:pt x="402647" y="30014"/>
                  </a:lnTo>
                  <a:lnTo>
                    <a:pt x="359571" y="46265"/>
                  </a:lnTo>
                  <a:lnTo>
                    <a:pt x="318176" y="65713"/>
                  </a:lnTo>
                  <a:lnTo>
                    <a:pt x="278613" y="88205"/>
                  </a:lnTo>
                  <a:lnTo>
                    <a:pt x="241034" y="113591"/>
                  </a:lnTo>
                  <a:lnTo>
                    <a:pt x="205591" y="141718"/>
                  </a:lnTo>
                  <a:lnTo>
                    <a:pt x="172435" y="172435"/>
                  </a:lnTo>
                  <a:lnTo>
                    <a:pt x="141718" y="205592"/>
                  </a:lnTo>
                  <a:lnTo>
                    <a:pt x="113591" y="241035"/>
                  </a:lnTo>
                  <a:lnTo>
                    <a:pt x="88205" y="278613"/>
                  </a:lnTo>
                  <a:lnTo>
                    <a:pt x="65713" y="318176"/>
                  </a:lnTo>
                  <a:lnTo>
                    <a:pt x="46265" y="359571"/>
                  </a:lnTo>
                  <a:lnTo>
                    <a:pt x="30013" y="402648"/>
                  </a:lnTo>
                  <a:lnTo>
                    <a:pt x="17110" y="447254"/>
                  </a:lnTo>
                  <a:lnTo>
                    <a:pt x="7705" y="493238"/>
                  </a:lnTo>
                  <a:lnTo>
                    <a:pt x="1951" y="540448"/>
                  </a:lnTo>
                  <a:lnTo>
                    <a:pt x="0" y="588733"/>
                  </a:lnTo>
                  <a:lnTo>
                    <a:pt x="0" y="3532338"/>
                  </a:lnTo>
                  <a:lnTo>
                    <a:pt x="8818314" y="3532338"/>
                  </a:lnTo>
                  <a:lnTo>
                    <a:pt x="8866600" y="3530386"/>
                  </a:lnTo>
                  <a:lnTo>
                    <a:pt x="8913810" y="3524633"/>
                  </a:lnTo>
                  <a:lnTo>
                    <a:pt x="8959794" y="3515228"/>
                  </a:lnTo>
                  <a:lnTo>
                    <a:pt x="9004399" y="3502324"/>
                  </a:lnTo>
                  <a:lnTo>
                    <a:pt x="9047476" y="3486073"/>
                  </a:lnTo>
                  <a:lnTo>
                    <a:pt x="9088871" y="3466625"/>
                  </a:lnTo>
                  <a:lnTo>
                    <a:pt x="9128434" y="3444132"/>
                  </a:lnTo>
                  <a:lnTo>
                    <a:pt x="9166012" y="3418747"/>
                  </a:lnTo>
                  <a:lnTo>
                    <a:pt x="9201455" y="3390620"/>
                  </a:lnTo>
                  <a:lnTo>
                    <a:pt x="9234611" y="3359902"/>
                  </a:lnTo>
                  <a:lnTo>
                    <a:pt x="9265328" y="3326746"/>
                  </a:lnTo>
                  <a:lnTo>
                    <a:pt x="9293456" y="3291303"/>
                  </a:lnTo>
                  <a:lnTo>
                    <a:pt x="9318841" y="3253725"/>
                  </a:lnTo>
                  <a:lnTo>
                    <a:pt x="9341334" y="3214162"/>
                  </a:lnTo>
                  <a:lnTo>
                    <a:pt x="9360781" y="3172767"/>
                  </a:lnTo>
                  <a:lnTo>
                    <a:pt x="9377033" y="3129691"/>
                  </a:lnTo>
                  <a:lnTo>
                    <a:pt x="9389937" y="3085085"/>
                  </a:lnTo>
                  <a:lnTo>
                    <a:pt x="9399341" y="3039101"/>
                  </a:lnTo>
                  <a:lnTo>
                    <a:pt x="9405095" y="2991891"/>
                  </a:lnTo>
                  <a:lnTo>
                    <a:pt x="9407047" y="2943606"/>
                  </a:lnTo>
                  <a:lnTo>
                    <a:pt x="9407047"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5"/>
            <p:cNvSpPr/>
            <p:nvPr/>
          </p:nvSpPr>
          <p:spPr>
            <a:xfrm>
              <a:off x="1410404" y="1725460"/>
              <a:ext cx="9407525" cy="3532504"/>
            </a:xfrm>
            <a:custGeom>
              <a:avLst/>
              <a:gdLst/>
              <a:ahLst/>
              <a:cxnLst/>
              <a:rect l="l" t="t" r="r" b="b"/>
              <a:pathLst>
                <a:path w="9407525" h="3532504" extrusionOk="0">
                  <a:moveTo>
                    <a:pt x="588732" y="0"/>
                  </a:moveTo>
                  <a:lnTo>
                    <a:pt x="9407047" y="0"/>
                  </a:lnTo>
                  <a:lnTo>
                    <a:pt x="9407047" y="2943606"/>
                  </a:lnTo>
                  <a:lnTo>
                    <a:pt x="9405095" y="2991891"/>
                  </a:lnTo>
                  <a:lnTo>
                    <a:pt x="9399341" y="3039101"/>
                  </a:lnTo>
                  <a:lnTo>
                    <a:pt x="9389937" y="3085085"/>
                  </a:lnTo>
                  <a:lnTo>
                    <a:pt x="9377033" y="3129691"/>
                  </a:lnTo>
                  <a:lnTo>
                    <a:pt x="9360781" y="3172767"/>
                  </a:lnTo>
                  <a:lnTo>
                    <a:pt x="9341333" y="3214162"/>
                  </a:lnTo>
                  <a:lnTo>
                    <a:pt x="9318841" y="3253725"/>
                  </a:lnTo>
                  <a:lnTo>
                    <a:pt x="9293456" y="3291304"/>
                  </a:lnTo>
                  <a:lnTo>
                    <a:pt x="9265328" y="3326747"/>
                  </a:lnTo>
                  <a:lnTo>
                    <a:pt x="9234611" y="3359903"/>
                  </a:lnTo>
                  <a:lnTo>
                    <a:pt x="9201455" y="3390620"/>
                  </a:lnTo>
                  <a:lnTo>
                    <a:pt x="9166012" y="3418747"/>
                  </a:lnTo>
                  <a:lnTo>
                    <a:pt x="9128434" y="3444133"/>
                  </a:lnTo>
                  <a:lnTo>
                    <a:pt x="9088871" y="3466625"/>
                  </a:lnTo>
                  <a:lnTo>
                    <a:pt x="9047476" y="3486073"/>
                  </a:lnTo>
                  <a:lnTo>
                    <a:pt x="9004400" y="3502325"/>
                  </a:lnTo>
                  <a:lnTo>
                    <a:pt x="8959794" y="3515228"/>
                  </a:lnTo>
                  <a:lnTo>
                    <a:pt x="8913810" y="3524633"/>
                  </a:lnTo>
                  <a:lnTo>
                    <a:pt x="8866600" y="3530387"/>
                  </a:lnTo>
                  <a:lnTo>
                    <a:pt x="8818315" y="3532339"/>
                  </a:lnTo>
                  <a:lnTo>
                    <a:pt x="0" y="3532339"/>
                  </a:lnTo>
                  <a:lnTo>
                    <a:pt x="0" y="588733"/>
                  </a:lnTo>
                  <a:lnTo>
                    <a:pt x="1951" y="540448"/>
                  </a:lnTo>
                  <a:lnTo>
                    <a:pt x="7705" y="493237"/>
                  </a:lnTo>
                  <a:lnTo>
                    <a:pt x="17110" y="447254"/>
                  </a:lnTo>
                  <a:lnTo>
                    <a:pt x="30013" y="402648"/>
                  </a:lnTo>
                  <a:lnTo>
                    <a:pt x="46265" y="359571"/>
                  </a:lnTo>
                  <a:lnTo>
                    <a:pt x="65713" y="318176"/>
                  </a:lnTo>
                  <a:lnTo>
                    <a:pt x="88205" y="278613"/>
                  </a:lnTo>
                  <a:lnTo>
                    <a:pt x="113591" y="241035"/>
                  </a:lnTo>
                  <a:lnTo>
                    <a:pt x="141718" y="205592"/>
                  </a:lnTo>
                  <a:lnTo>
                    <a:pt x="172435" y="172436"/>
                  </a:lnTo>
                  <a:lnTo>
                    <a:pt x="205591" y="141718"/>
                  </a:lnTo>
                  <a:lnTo>
                    <a:pt x="241034" y="113591"/>
                  </a:lnTo>
                  <a:lnTo>
                    <a:pt x="278613" y="88205"/>
                  </a:lnTo>
                  <a:lnTo>
                    <a:pt x="318176" y="65713"/>
                  </a:lnTo>
                  <a:lnTo>
                    <a:pt x="359571" y="46265"/>
                  </a:lnTo>
                  <a:lnTo>
                    <a:pt x="402647" y="30014"/>
                  </a:lnTo>
                  <a:lnTo>
                    <a:pt x="447253" y="17110"/>
                  </a:lnTo>
                  <a:lnTo>
                    <a:pt x="493237" y="7705"/>
                  </a:lnTo>
                  <a:lnTo>
                    <a:pt x="540447" y="1951"/>
                  </a:lnTo>
                  <a:lnTo>
                    <a:pt x="588732" y="0"/>
                  </a:lnTo>
                  <a:close/>
                </a:path>
              </a:pathLst>
            </a:custGeom>
            <a:no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04" name="Google Shape;304;p15"/>
          <p:cNvSpPr txBox="1"/>
          <p:nvPr/>
        </p:nvSpPr>
        <p:spPr>
          <a:xfrm>
            <a:off x="1788975" y="2173731"/>
            <a:ext cx="8646900" cy="1302000"/>
          </a:xfrm>
          <a:prstGeom prst="rect">
            <a:avLst/>
          </a:prstGeom>
          <a:noFill/>
          <a:ln>
            <a:noFill/>
          </a:ln>
        </p:spPr>
        <p:txBody>
          <a:bodyPr spcFirstLastPara="1" wrap="square" lIns="0" tIns="13950" rIns="0" bIns="0" anchor="t" anchorCtr="0">
            <a:spAutoFit/>
          </a:bodyPr>
          <a:lstStyle/>
          <a:p>
            <a:pPr marL="57150" marR="48260" lvl="0" indent="-635" algn="ctr" rtl="0">
              <a:lnSpc>
                <a:spcPct val="99600"/>
              </a:lnSpc>
              <a:spcBef>
                <a:spcPts val="0"/>
              </a:spcBef>
              <a:spcAft>
                <a:spcPts val="0"/>
              </a:spcAft>
              <a:buNone/>
            </a:pPr>
            <a:r>
              <a:rPr lang="en-US" sz="2800" b="1">
                <a:solidFill>
                  <a:schemeClr val="dk1"/>
                </a:solidFill>
                <a:latin typeface="Calibri"/>
                <a:ea typeface="Calibri"/>
                <a:cs typeface="Calibri"/>
                <a:sym typeface="Calibri"/>
              </a:rPr>
              <a:t>How can a novel explainable approach leveraging omics data enhance prognostic analysis in non-small cell lung cancer?</a:t>
            </a:r>
            <a:endParaRPr sz="1800" b="1">
              <a:solidFill>
                <a:schemeClr val="dk1"/>
              </a:solidFill>
              <a:latin typeface="Calibri"/>
              <a:ea typeface="Calibri"/>
              <a:cs typeface="Calibri"/>
              <a:sym typeface="Calibri"/>
            </a:endParaRPr>
          </a:p>
        </p:txBody>
      </p:sp>
      <p:grpSp>
        <p:nvGrpSpPr>
          <p:cNvPr id="305" name="Google Shape;305;p15"/>
          <p:cNvGrpSpPr/>
          <p:nvPr/>
        </p:nvGrpSpPr>
        <p:grpSpPr>
          <a:xfrm>
            <a:off x="0" y="6192687"/>
            <a:ext cx="12192000" cy="668655"/>
            <a:chOff x="0" y="6042212"/>
            <a:chExt cx="12192000" cy="668655"/>
          </a:xfrm>
        </p:grpSpPr>
        <p:sp>
          <p:nvSpPr>
            <p:cNvPr id="306" name="Google Shape;306;p15"/>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7" name="Google Shape;307;p15"/>
            <p:cNvPicPr preferRelativeResize="0"/>
            <p:nvPr/>
          </p:nvPicPr>
          <p:blipFill rotWithShape="1">
            <a:blip r:embed="rId3">
              <a:alphaModFix/>
            </a:blip>
            <a:srcRect/>
            <a:stretch/>
          </p:blipFill>
          <p:spPr>
            <a:xfrm>
              <a:off x="208502" y="6208330"/>
              <a:ext cx="1859168" cy="331995"/>
            </a:xfrm>
            <a:prstGeom prst="rect">
              <a:avLst/>
            </a:prstGeom>
            <a:solidFill>
              <a:srgbClr val="31859C"/>
            </a:solidFill>
            <a:ln>
              <a:noFill/>
            </a:ln>
          </p:spPr>
        </p:pic>
      </p:grpSp>
      <p:sp>
        <p:nvSpPr>
          <p:cNvPr id="308" name="Google Shape;308;p15"/>
          <p:cNvSpPr txBox="1"/>
          <p:nvPr/>
        </p:nvSpPr>
        <p:spPr>
          <a:xfrm>
            <a:off x="3552123" y="6378791"/>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09" name="Google Shape;309;p15"/>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310" name="Google Shape;310;p15"/>
          <p:cNvSpPr txBox="1"/>
          <p:nvPr/>
        </p:nvSpPr>
        <p:spPr>
          <a:xfrm>
            <a:off x="7932210" y="6381873"/>
            <a:ext cx="2099422" cy="278281"/>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14"/>
        <p:cNvGrpSpPr/>
        <p:nvPr/>
      </p:nvGrpSpPr>
      <p:grpSpPr>
        <a:xfrm>
          <a:off x="0" y="0"/>
          <a:ext cx="0" cy="0"/>
          <a:chOff x="0" y="0"/>
          <a:chExt cx="0" cy="0"/>
        </a:xfrm>
      </p:grpSpPr>
      <p:sp>
        <p:nvSpPr>
          <p:cNvPr id="315" name="Google Shape;315;p16"/>
          <p:cNvSpPr txBox="1">
            <a:spLocks noGrp="1"/>
          </p:cNvSpPr>
          <p:nvPr>
            <p:ph type="title"/>
          </p:nvPr>
        </p:nvSpPr>
        <p:spPr>
          <a:xfrm>
            <a:off x="458694" y="802131"/>
            <a:ext cx="5564505"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Specific Sub-Objectives</a:t>
            </a:r>
            <a:endParaRPr sz="4000">
              <a:solidFill>
                <a:schemeClr val="dk1"/>
              </a:solidFill>
            </a:endParaRPr>
          </a:p>
        </p:txBody>
      </p:sp>
      <p:sp>
        <p:nvSpPr>
          <p:cNvPr id="316" name="Google Shape;316;p16"/>
          <p:cNvSpPr/>
          <p:nvPr/>
        </p:nvSpPr>
        <p:spPr>
          <a:xfrm>
            <a:off x="460152" y="2992492"/>
            <a:ext cx="10930012"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6"/>
          <p:cNvSpPr/>
          <p:nvPr/>
        </p:nvSpPr>
        <p:spPr>
          <a:xfrm>
            <a:off x="460152" y="4037060"/>
            <a:ext cx="10940450"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6"/>
          <p:cNvSpPr/>
          <p:nvPr/>
        </p:nvSpPr>
        <p:spPr>
          <a:xfrm>
            <a:off x="458522" y="1937871"/>
            <a:ext cx="10942023" cy="871219"/>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6"/>
          <p:cNvSpPr txBox="1"/>
          <p:nvPr/>
        </p:nvSpPr>
        <p:spPr>
          <a:xfrm>
            <a:off x="788551" y="2177267"/>
            <a:ext cx="10607700" cy="2522700"/>
          </a:xfrm>
          <a:prstGeom prst="rect">
            <a:avLst/>
          </a:prstGeom>
          <a:noFill/>
          <a:ln>
            <a:noFill/>
          </a:ln>
        </p:spPr>
        <p:txBody>
          <a:bodyPr spcFirstLastPara="1" wrap="square" lIns="0" tIns="9525" rIns="0" bIns="0" anchor="t" anchorCtr="0">
            <a:spAutoFit/>
          </a:bodyPr>
          <a:lstStyle/>
          <a:p>
            <a:pPr marL="469900" marR="575945" lvl="0" indent="-457200" algn="l" rtl="0">
              <a:lnSpc>
                <a:spcPct val="100800"/>
              </a:lnSpc>
              <a:spcBef>
                <a:spcPts val="0"/>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Identifying Potential Prognostic Biomarkers</a:t>
            </a:r>
            <a:endParaRPr sz="2400">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FFFFFF"/>
              </a:buClr>
              <a:buSzPts val="2900"/>
              <a:buFont typeface="Arial"/>
              <a:buNone/>
            </a:pPr>
            <a:endParaRPr sz="2900">
              <a:solidFill>
                <a:schemeClr val="dk1"/>
              </a:solidFill>
              <a:latin typeface="Tahoma"/>
              <a:ea typeface="Tahoma"/>
              <a:cs typeface="Tahoma"/>
              <a:sym typeface="Tahoma"/>
            </a:endParaRPr>
          </a:p>
          <a:p>
            <a:pPr marL="481965" marR="0" lvl="0" indent="-457200" algn="l" rtl="0">
              <a:spcBef>
                <a:spcPts val="187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Validating the multicohort - generalizability</a:t>
            </a:r>
            <a:endParaRPr sz="2400">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FFFFFF"/>
              </a:buClr>
              <a:buSzPts val="2900"/>
              <a:buFont typeface="Arial"/>
              <a:buNone/>
            </a:pPr>
            <a:endParaRPr sz="2900">
              <a:solidFill>
                <a:schemeClr val="dk1"/>
              </a:solidFill>
              <a:latin typeface="Tahoma"/>
              <a:ea typeface="Tahoma"/>
              <a:cs typeface="Tahoma"/>
              <a:sym typeface="Tahoma"/>
            </a:endParaRPr>
          </a:p>
          <a:p>
            <a:pPr marL="481965" marR="5080" lvl="0" indent="-457200" algn="l" rtl="0">
              <a:lnSpc>
                <a:spcPct val="100800"/>
              </a:lnSpc>
              <a:spcBef>
                <a:spcPts val="209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Creating a Prognostic Model</a:t>
            </a:r>
            <a:endParaRPr sz="2400">
              <a:solidFill>
                <a:schemeClr val="dk1"/>
              </a:solidFill>
              <a:latin typeface="Tahoma"/>
              <a:ea typeface="Tahoma"/>
              <a:cs typeface="Tahoma"/>
              <a:sym typeface="Tahoma"/>
            </a:endParaRPr>
          </a:p>
        </p:txBody>
      </p:sp>
      <p:grpSp>
        <p:nvGrpSpPr>
          <p:cNvPr id="320" name="Google Shape;320;p16"/>
          <p:cNvGrpSpPr/>
          <p:nvPr/>
        </p:nvGrpSpPr>
        <p:grpSpPr>
          <a:xfrm>
            <a:off x="0" y="6192687"/>
            <a:ext cx="12192000" cy="668655"/>
            <a:chOff x="0" y="6042212"/>
            <a:chExt cx="12192000" cy="668655"/>
          </a:xfrm>
        </p:grpSpPr>
        <p:sp>
          <p:nvSpPr>
            <p:cNvPr id="321" name="Google Shape;321;p16"/>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22" name="Google Shape;322;p16"/>
            <p:cNvPicPr preferRelativeResize="0"/>
            <p:nvPr/>
          </p:nvPicPr>
          <p:blipFill rotWithShape="1">
            <a:blip r:embed="rId3">
              <a:alphaModFix/>
            </a:blip>
            <a:srcRect/>
            <a:stretch/>
          </p:blipFill>
          <p:spPr>
            <a:xfrm>
              <a:off x="208502" y="6208330"/>
              <a:ext cx="1859168" cy="331995"/>
            </a:xfrm>
            <a:prstGeom prst="rect">
              <a:avLst/>
            </a:prstGeom>
            <a:solidFill>
              <a:srgbClr val="31859C"/>
            </a:solidFill>
            <a:ln>
              <a:noFill/>
            </a:ln>
          </p:spPr>
        </p:pic>
      </p:grpSp>
      <p:sp>
        <p:nvSpPr>
          <p:cNvPr id="323" name="Google Shape;323;p16"/>
          <p:cNvSpPr txBox="1"/>
          <p:nvPr/>
        </p:nvSpPr>
        <p:spPr>
          <a:xfrm>
            <a:off x="3552123" y="6378791"/>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24" name="Google Shape;324;p16"/>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325" name="Google Shape;325;p16"/>
          <p:cNvSpPr txBox="1"/>
          <p:nvPr/>
        </p:nvSpPr>
        <p:spPr>
          <a:xfrm>
            <a:off x="7932210" y="6381873"/>
            <a:ext cx="2099422" cy="278281"/>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29"/>
        <p:cNvGrpSpPr/>
        <p:nvPr/>
      </p:nvGrpSpPr>
      <p:grpSpPr>
        <a:xfrm>
          <a:off x="0" y="0"/>
          <a:ext cx="0" cy="0"/>
          <a:chOff x="0" y="0"/>
          <a:chExt cx="0" cy="0"/>
        </a:xfrm>
      </p:grpSpPr>
      <p:grpSp>
        <p:nvGrpSpPr>
          <p:cNvPr id="330" name="Google Shape;330;p17"/>
          <p:cNvGrpSpPr/>
          <p:nvPr/>
        </p:nvGrpSpPr>
        <p:grpSpPr>
          <a:xfrm>
            <a:off x="0" y="6192687"/>
            <a:ext cx="12192000" cy="668655"/>
            <a:chOff x="0" y="6042212"/>
            <a:chExt cx="12192000" cy="668655"/>
          </a:xfrm>
        </p:grpSpPr>
        <p:sp>
          <p:nvSpPr>
            <p:cNvPr id="331" name="Google Shape;331;p17"/>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2" name="Google Shape;332;p17"/>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33" name="Google Shape;333;p17"/>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34" name="Google Shape;334;p17"/>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335" name="Google Shape;335;p17"/>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pic>
        <p:nvPicPr>
          <p:cNvPr id="336" name="Google Shape;336;p17" descr="A screenshot of a computer&#10;&#10;Description automatically generated"/>
          <p:cNvPicPr preferRelativeResize="0"/>
          <p:nvPr/>
        </p:nvPicPr>
        <p:blipFill rotWithShape="1">
          <a:blip r:embed="rId4">
            <a:alphaModFix/>
          </a:blip>
          <a:srcRect/>
          <a:stretch/>
        </p:blipFill>
        <p:spPr>
          <a:xfrm>
            <a:off x="-157976" y="302213"/>
            <a:ext cx="12192000" cy="53057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pic>
        <p:nvPicPr>
          <p:cNvPr id="341" name="Google Shape;341;p18" descr="A purple rectangular box with white text&#10;&#10;Description automatically generated"/>
          <p:cNvPicPr preferRelativeResize="0"/>
          <p:nvPr/>
        </p:nvPicPr>
        <p:blipFill rotWithShape="1">
          <a:blip r:embed="rId3">
            <a:alphaModFix/>
          </a:blip>
          <a:srcRect/>
          <a:stretch/>
        </p:blipFill>
        <p:spPr>
          <a:xfrm>
            <a:off x="-137652" y="446337"/>
            <a:ext cx="12192000" cy="5355725"/>
          </a:xfrm>
          <a:prstGeom prst="rect">
            <a:avLst/>
          </a:prstGeom>
          <a:noFill/>
          <a:ln>
            <a:noFill/>
          </a:ln>
        </p:spPr>
      </p:pic>
      <p:grpSp>
        <p:nvGrpSpPr>
          <p:cNvPr id="342" name="Google Shape;342;p18"/>
          <p:cNvGrpSpPr/>
          <p:nvPr/>
        </p:nvGrpSpPr>
        <p:grpSpPr>
          <a:xfrm>
            <a:off x="0" y="6192687"/>
            <a:ext cx="12192000" cy="668655"/>
            <a:chOff x="0" y="6042212"/>
            <a:chExt cx="12192000" cy="668655"/>
          </a:xfrm>
        </p:grpSpPr>
        <p:sp>
          <p:nvSpPr>
            <p:cNvPr id="343" name="Google Shape;343;p18"/>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4" name="Google Shape;344;p18"/>
            <p:cNvPicPr preferRelativeResize="0"/>
            <p:nvPr/>
          </p:nvPicPr>
          <p:blipFill rotWithShape="1">
            <a:blip r:embed="rId4">
              <a:alphaModFix/>
            </a:blip>
            <a:srcRect/>
            <a:stretch/>
          </p:blipFill>
          <p:spPr>
            <a:xfrm>
              <a:off x="208502" y="6208330"/>
              <a:ext cx="1859168" cy="331995"/>
            </a:xfrm>
            <a:prstGeom prst="rect">
              <a:avLst/>
            </a:prstGeom>
            <a:solidFill>
              <a:srgbClr val="31859B"/>
            </a:solidFill>
            <a:ln>
              <a:noFill/>
            </a:ln>
          </p:spPr>
        </p:pic>
      </p:grpSp>
      <p:sp>
        <p:nvSpPr>
          <p:cNvPr id="345" name="Google Shape;345;p18"/>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46" name="Google Shape;346;p18"/>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347" name="Google Shape;347;p18"/>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348" name="Google Shape;348;p18"/>
          <p:cNvSpPr/>
          <p:nvPr/>
        </p:nvSpPr>
        <p:spPr>
          <a:xfrm>
            <a:off x="4245665" y="1347018"/>
            <a:ext cx="3777457" cy="2153265"/>
          </a:xfrm>
          <a:custGeom>
            <a:avLst/>
            <a:gdLst/>
            <a:ahLst/>
            <a:cxnLst/>
            <a:rect l="l" t="t" r="r" b="b"/>
            <a:pathLst>
              <a:path w="3527425" h="2080895" extrusionOk="0">
                <a:moveTo>
                  <a:pt x="3527299" y="0"/>
                </a:moveTo>
                <a:lnTo>
                  <a:pt x="346797" y="0"/>
                </a:lnTo>
                <a:lnTo>
                  <a:pt x="299739" y="3165"/>
                </a:lnTo>
                <a:lnTo>
                  <a:pt x="254605" y="12387"/>
                </a:lnTo>
                <a:lnTo>
                  <a:pt x="211808" y="27253"/>
                </a:lnTo>
                <a:lnTo>
                  <a:pt x="171762" y="47347"/>
                </a:lnTo>
                <a:lnTo>
                  <a:pt x="134879" y="72259"/>
                </a:lnTo>
                <a:lnTo>
                  <a:pt x="101574" y="101574"/>
                </a:lnTo>
                <a:lnTo>
                  <a:pt x="72259" y="134879"/>
                </a:lnTo>
                <a:lnTo>
                  <a:pt x="47347" y="171762"/>
                </a:lnTo>
                <a:lnTo>
                  <a:pt x="27253" y="211808"/>
                </a:lnTo>
                <a:lnTo>
                  <a:pt x="12387" y="254605"/>
                </a:lnTo>
                <a:lnTo>
                  <a:pt x="3165" y="299739"/>
                </a:lnTo>
                <a:lnTo>
                  <a:pt x="0" y="346797"/>
                </a:lnTo>
                <a:lnTo>
                  <a:pt x="0" y="2080748"/>
                </a:lnTo>
                <a:lnTo>
                  <a:pt x="3180502" y="2080748"/>
                </a:lnTo>
                <a:lnTo>
                  <a:pt x="3227561" y="2077583"/>
                </a:lnTo>
                <a:lnTo>
                  <a:pt x="3272694" y="2068361"/>
                </a:lnTo>
                <a:lnTo>
                  <a:pt x="3315491" y="2053495"/>
                </a:lnTo>
                <a:lnTo>
                  <a:pt x="3355537" y="2033400"/>
                </a:lnTo>
                <a:lnTo>
                  <a:pt x="3392419" y="2008489"/>
                </a:lnTo>
                <a:lnTo>
                  <a:pt x="3425724" y="1979174"/>
                </a:lnTo>
                <a:lnTo>
                  <a:pt x="3455039" y="1945869"/>
                </a:lnTo>
                <a:lnTo>
                  <a:pt x="3479951" y="1908986"/>
                </a:lnTo>
                <a:lnTo>
                  <a:pt x="3500046" y="1868940"/>
                </a:lnTo>
                <a:lnTo>
                  <a:pt x="3514911" y="1826143"/>
                </a:lnTo>
                <a:lnTo>
                  <a:pt x="3524133" y="1781009"/>
                </a:lnTo>
                <a:lnTo>
                  <a:pt x="3527299" y="1733951"/>
                </a:lnTo>
                <a:lnTo>
                  <a:pt x="3527299" y="0"/>
                </a:lnTo>
                <a:close/>
              </a:path>
            </a:pathLst>
          </a:custGeom>
          <a:solidFill>
            <a:srgbClr val="7030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18"/>
          <p:cNvSpPr txBox="1"/>
          <p:nvPr/>
        </p:nvSpPr>
        <p:spPr>
          <a:xfrm>
            <a:off x="5593020" y="1571602"/>
            <a:ext cx="1128817" cy="230832"/>
          </a:xfrm>
          <a:prstGeom prst="rect">
            <a:avLst/>
          </a:prstGeom>
          <a:solidFill>
            <a:srgbClr val="7030A0"/>
          </a:solidFill>
          <a:ln>
            <a:noFill/>
          </a:ln>
        </p:spPr>
        <p:txBody>
          <a:bodyPr spcFirstLastPara="1" wrap="square" lIns="0" tIns="0" rIns="0" bIns="0" anchor="t" anchorCtr="0">
            <a:spAutoFit/>
          </a:bodyPr>
          <a:lstStyle/>
          <a:p>
            <a:pPr marL="0" marR="0" lvl="0" indent="0" algn="l" rtl="0">
              <a:lnSpc>
                <a:spcPct val="113375"/>
              </a:lnSpc>
              <a:spcBef>
                <a:spcPts val="0"/>
              </a:spcBef>
              <a:spcAft>
                <a:spcPts val="0"/>
              </a:spcAft>
              <a:buNone/>
            </a:pPr>
            <a:r>
              <a:rPr lang="en-US" sz="1600" b="1">
                <a:solidFill>
                  <a:schemeClr val="dk1"/>
                </a:solidFill>
                <a:latin typeface="Tahoma"/>
                <a:ea typeface="Tahoma"/>
                <a:cs typeface="Tahoma"/>
                <a:sym typeface="Tahoma"/>
              </a:rPr>
              <a:t>Research B</a:t>
            </a:r>
            <a:endParaRPr sz="1600">
              <a:solidFill>
                <a:schemeClr val="dk1"/>
              </a:solidFill>
              <a:latin typeface="Tahoma"/>
              <a:ea typeface="Tahoma"/>
              <a:cs typeface="Tahoma"/>
              <a:sym typeface="Tahoma"/>
            </a:endParaRPr>
          </a:p>
        </p:txBody>
      </p:sp>
      <p:sp>
        <p:nvSpPr>
          <p:cNvPr id="350" name="Google Shape;350;p18"/>
          <p:cNvSpPr txBox="1"/>
          <p:nvPr/>
        </p:nvSpPr>
        <p:spPr>
          <a:xfrm>
            <a:off x="4462403" y="1796296"/>
            <a:ext cx="3537413" cy="997068"/>
          </a:xfrm>
          <a:prstGeom prst="rect">
            <a:avLst/>
          </a:prstGeom>
          <a:solidFill>
            <a:srgbClr val="7030A0"/>
          </a:solidFill>
          <a:ln>
            <a:noFill/>
          </a:ln>
        </p:spPr>
        <p:txBody>
          <a:bodyPr spcFirstLastPara="1" wrap="square" lIns="0" tIns="12050" rIns="0" bIns="0" anchor="t" anchorCtr="0">
            <a:spAutoFit/>
          </a:bodyPr>
          <a:lstStyle/>
          <a:p>
            <a:pPr marL="12700" marR="5080" lvl="0" indent="1270" algn="ctr" rtl="0">
              <a:lnSpc>
                <a:spcPct val="100299"/>
              </a:lnSpc>
              <a:spcBef>
                <a:spcPts val="0"/>
              </a:spcBef>
              <a:spcAft>
                <a:spcPts val="0"/>
              </a:spcAft>
              <a:buNone/>
            </a:pPr>
            <a:r>
              <a:rPr lang="en-US" sz="1600">
                <a:solidFill>
                  <a:srgbClr val="FFFFFF"/>
                </a:solidFill>
                <a:latin typeface="Trebuchet MS"/>
                <a:ea typeface="Trebuchet MS"/>
                <a:cs typeface="Trebuchet MS"/>
                <a:sym typeface="Trebuchet MS"/>
              </a:rPr>
              <a:t>This study focuses on a single biomarker’s expression, rather than a holistic approach looking at multiple biomarkers</a:t>
            </a:r>
            <a:endParaRPr sz="1600">
              <a:solidFill>
                <a:schemeClr val="dk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54"/>
        <p:cNvGrpSpPr/>
        <p:nvPr/>
      </p:nvGrpSpPr>
      <p:grpSpPr>
        <a:xfrm>
          <a:off x="0" y="0"/>
          <a:ext cx="0" cy="0"/>
          <a:chOff x="0" y="0"/>
          <a:chExt cx="0" cy="0"/>
        </a:xfrm>
      </p:grpSpPr>
      <p:sp>
        <p:nvSpPr>
          <p:cNvPr id="355" name="Google Shape;355;p19"/>
          <p:cNvSpPr txBox="1">
            <a:spLocks noGrp="1"/>
          </p:cNvSpPr>
          <p:nvPr>
            <p:ph type="title"/>
          </p:nvPr>
        </p:nvSpPr>
        <p:spPr>
          <a:xfrm>
            <a:off x="481030" y="475152"/>
            <a:ext cx="3258185"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t>Research Gap</a:t>
            </a:r>
            <a:endParaRPr sz="4000"/>
          </a:p>
        </p:txBody>
      </p:sp>
      <p:sp>
        <p:nvSpPr>
          <p:cNvPr id="356" name="Google Shape;356;p19"/>
          <p:cNvSpPr/>
          <p:nvPr/>
        </p:nvSpPr>
        <p:spPr>
          <a:xfrm>
            <a:off x="481030" y="1628776"/>
            <a:ext cx="1955164" cy="602615"/>
          </a:xfrm>
          <a:custGeom>
            <a:avLst/>
            <a:gdLst/>
            <a:ahLst/>
            <a:cxnLst/>
            <a:rect l="l" t="t" r="r" b="b"/>
            <a:pathLst>
              <a:path w="1955164" h="602614" extrusionOk="0">
                <a:moveTo>
                  <a:pt x="0" y="0"/>
                </a:moveTo>
                <a:lnTo>
                  <a:pt x="1954995" y="602404"/>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57" name="Google Shape;357;p19"/>
          <p:cNvGraphicFramePr/>
          <p:nvPr/>
        </p:nvGraphicFramePr>
        <p:xfrm>
          <a:off x="481030" y="1328490"/>
          <a:ext cx="3000000" cy="3000000"/>
        </p:xfrm>
        <a:graphic>
          <a:graphicData uri="http://schemas.openxmlformats.org/drawingml/2006/table">
            <a:tbl>
              <a:tblPr firstRow="1" bandRow="1">
                <a:noFill/>
                <a:tableStyleId>{9BD2EF73-0B75-4E69-9B8E-56707E253735}</a:tableStyleId>
              </a:tblPr>
              <a:tblGrid>
                <a:gridCol w="2262975">
                  <a:extLst>
                    <a:ext uri="{9D8B030D-6E8A-4147-A177-3AD203B41FA5}">
                      <a16:colId xmlns:a16="http://schemas.microsoft.com/office/drawing/2014/main" val="20000"/>
                    </a:ext>
                  </a:extLst>
                </a:gridCol>
                <a:gridCol w="2262975">
                  <a:extLst>
                    <a:ext uri="{9D8B030D-6E8A-4147-A177-3AD203B41FA5}">
                      <a16:colId xmlns:a16="http://schemas.microsoft.com/office/drawing/2014/main" val="20001"/>
                    </a:ext>
                  </a:extLst>
                </a:gridCol>
                <a:gridCol w="2262975">
                  <a:extLst>
                    <a:ext uri="{9D8B030D-6E8A-4147-A177-3AD203B41FA5}">
                      <a16:colId xmlns:a16="http://schemas.microsoft.com/office/drawing/2014/main" val="20002"/>
                    </a:ext>
                  </a:extLst>
                </a:gridCol>
                <a:gridCol w="2262975">
                  <a:extLst>
                    <a:ext uri="{9D8B030D-6E8A-4147-A177-3AD203B41FA5}">
                      <a16:colId xmlns:a16="http://schemas.microsoft.com/office/drawing/2014/main" val="20003"/>
                    </a:ext>
                  </a:extLst>
                </a:gridCol>
                <a:gridCol w="2262975">
                  <a:extLst>
                    <a:ext uri="{9D8B030D-6E8A-4147-A177-3AD203B41FA5}">
                      <a16:colId xmlns:a16="http://schemas.microsoft.com/office/drawing/2014/main" val="20004"/>
                    </a:ext>
                  </a:extLst>
                </a:gridCol>
              </a:tblGrid>
              <a:tr h="662300">
                <a:tc>
                  <a:txBody>
                    <a:bodyPr/>
                    <a:lstStyle/>
                    <a:p>
                      <a:pPr marL="119570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Aspect</a:t>
                      </a:r>
                      <a:endParaRPr sz="1800" u="none" strike="noStrike" cap="none">
                        <a:latin typeface="Calibri"/>
                        <a:ea typeface="Calibri"/>
                        <a:cs typeface="Calibri"/>
                        <a:sym typeface="Calibri"/>
                      </a:endParaRPr>
                    </a:p>
                    <a:p>
                      <a:pPr marL="143510" marR="0" lvl="0" indent="0" algn="l" rtl="0">
                        <a:lnSpc>
                          <a:spcPct val="100000"/>
                        </a:lnSpc>
                        <a:spcBef>
                          <a:spcPts val="25"/>
                        </a:spcBef>
                        <a:spcAft>
                          <a:spcPts val="0"/>
                        </a:spcAft>
                        <a:buNone/>
                      </a:pPr>
                      <a:r>
                        <a:rPr lang="en-US" sz="1800" b="1" u="none" strike="noStrike" cap="none">
                          <a:latin typeface="Calibri"/>
                          <a:ea typeface="Calibri"/>
                          <a:cs typeface="Calibri"/>
                          <a:sym typeface="Calibri"/>
                        </a:rPr>
                        <a:t>Research</a:t>
                      </a:r>
                      <a:endParaRPr sz="1800" u="none" strike="noStrike" cap="none">
                        <a:latin typeface="Calibri"/>
                        <a:ea typeface="Calibri"/>
                        <a:cs typeface="Calibri"/>
                        <a:sym typeface="Calibri"/>
                      </a:endParaRPr>
                    </a:p>
                  </a:txBody>
                  <a:tcPr marL="0" marR="0" marT="292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450850" marR="443230" lvl="0" indent="49530" algn="l" rtl="0">
                        <a:lnSpc>
                          <a:spcPct val="117222"/>
                        </a:lnSpc>
                        <a:spcBef>
                          <a:spcPts val="0"/>
                        </a:spcBef>
                        <a:spcAft>
                          <a:spcPts val="0"/>
                        </a:spcAft>
                        <a:buNone/>
                      </a:pPr>
                      <a:r>
                        <a:rPr lang="en-US" sz="1800" b="1" u="none" strike="noStrike" cap="none">
                          <a:solidFill>
                            <a:srgbClr val="FFFFFF"/>
                          </a:solidFill>
                          <a:latin typeface="Calibri"/>
                          <a:ea typeface="Calibri"/>
                          <a:cs typeface="Calibri"/>
                          <a:sym typeface="Calibri"/>
                        </a:rPr>
                        <a:t>Improved  Outcomes</a:t>
                      </a:r>
                      <a:endParaRPr sz="1800" b="1" u="none" strike="noStrike" cap="none">
                        <a:solidFill>
                          <a:srgbClr val="FFFFFF"/>
                        </a:solidFill>
                        <a:latin typeface="Calibri"/>
                        <a:ea typeface="Calibri"/>
                        <a:cs typeface="Calibri"/>
                        <a:sym typeface="Calibri"/>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0" marR="0" lvl="0" indent="0" algn="ctr" rtl="0">
                        <a:lnSpc>
                          <a:spcPct val="118611"/>
                        </a:lnSpc>
                        <a:spcBef>
                          <a:spcPts val="0"/>
                        </a:spcBef>
                        <a:spcAft>
                          <a:spcPts val="0"/>
                        </a:spcAft>
                        <a:buNone/>
                      </a:pPr>
                      <a:r>
                        <a:rPr lang="en-US" sz="1800" b="1" u="none" strike="noStrike" cap="none">
                          <a:solidFill>
                            <a:srgbClr val="FFFFFF"/>
                          </a:solidFill>
                          <a:latin typeface="Calibri"/>
                          <a:ea typeface="Calibri"/>
                          <a:cs typeface="Calibri"/>
                          <a:sym typeface="Calibri"/>
                        </a:rPr>
                        <a:t>Data Bias</a:t>
                      </a:r>
                      <a:endParaRPr sz="1800" u="none" strike="noStrike" cap="none">
                        <a:latin typeface="Calibri"/>
                        <a:ea typeface="Calibri"/>
                        <a:cs typeface="Calibri"/>
                        <a:sym typeface="Calibri"/>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34163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Optimization</a:t>
                      </a:r>
                      <a:endParaRPr sz="1800" u="none" strike="noStrike" cap="none">
                        <a:latin typeface="Calibri"/>
                        <a:ea typeface="Calibri"/>
                        <a:cs typeface="Calibri"/>
                        <a:sym typeface="Calibri"/>
                      </a:endParaRPr>
                    </a:p>
                  </a:txBody>
                  <a:tcPr marL="0" marR="0" marT="1695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628015" marR="415925" lvl="0" indent="-46355" algn="l" rtl="0">
                        <a:lnSpc>
                          <a:spcPct val="117222"/>
                        </a:lnSpc>
                        <a:spcBef>
                          <a:spcPts val="0"/>
                        </a:spcBef>
                        <a:spcAft>
                          <a:spcPts val="0"/>
                        </a:spcAft>
                        <a:buNone/>
                      </a:pPr>
                      <a:endParaRPr sz="1800" b="1" u="none" strike="noStrike" cap="none">
                        <a:solidFill>
                          <a:srgbClr val="FFFFFF"/>
                        </a:solidFill>
                        <a:latin typeface="Calibri"/>
                        <a:ea typeface="Calibri"/>
                        <a:cs typeface="Calibri"/>
                        <a:sym typeface="Calibri"/>
                      </a:endParaRPr>
                    </a:p>
                    <a:p>
                      <a:pPr marL="628015" marR="415925" lvl="0" indent="-46355" algn="l" rtl="0">
                        <a:lnSpc>
                          <a:spcPct val="117222"/>
                        </a:lnSpc>
                        <a:spcBef>
                          <a:spcPts val="365"/>
                        </a:spcBef>
                        <a:spcAft>
                          <a:spcPts val="0"/>
                        </a:spcAft>
                        <a:buClr>
                          <a:srgbClr val="FFFFFF"/>
                        </a:buClr>
                        <a:buSzPts val="1800"/>
                        <a:buFont typeface="Calibri"/>
                        <a:buNone/>
                      </a:pPr>
                      <a:r>
                        <a:rPr lang="en-US" sz="1800" b="1" u="none" strike="noStrike" cap="none">
                          <a:solidFill>
                            <a:srgbClr val="FFFFFF"/>
                          </a:solidFill>
                          <a:latin typeface="Calibri"/>
                          <a:ea typeface="Calibri"/>
                          <a:cs typeface="Calibri"/>
                          <a:sym typeface="Calibri"/>
                        </a:rPr>
                        <a:t>Black Box  Nature</a:t>
                      </a:r>
                      <a:endParaRPr sz="1800" u="none" strike="noStrike" cap="none">
                        <a:latin typeface="Calibri"/>
                        <a:ea typeface="Calibri"/>
                        <a:cs typeface="Calibri"/>
                        <a:sym typeface="Calibri"/>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extLst>
                  <a:ext uri="{0D108BD9-81ED-4DB2-BD59-A6C34878D82A}">
                    <a16:rowId xmlns:a16="http://schemas.microsoft.com/office/drawing/2014/main" val="10000"/>
                  </a:ext>
                </a:extLst>
              </a:tr>
              <a:tr h="604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A</a:t>
                      </a:r>
                      <a:endParaRPr sz="1800" u="none" strike="noStrike" cap="none">
                        <a:latin typeface="Calibri"/>
                        <a:ea typeface="Calibri"/>
                        <a:cs typeface="Calibri"/>
                        <a:sym typeface="Calibri"/>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1"/>
                  </a:ext>
                </a:extLst>
              </a:tr>
              <a:tr h="604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B</a:t>
                      </a:r>
                      <a:endParaRPr sz="1800" u="none" strike="noStrike" cap="none">
                        <a:latin typeface="Calibri"/>
                        <a:ea typeface="Calibri"/>
                        <a:cs typeface="Calibri"/>
                        <a:sym typeface="Calibri"/>
                      </a:endParaRPr>
                    </a:p>
                  </a:txBody>
                  <a:tcPr marL="0" marR="0" marT="336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2"/>
                  </a:ext>
                </a:extLst>
              </a:tr>
              <a:tr h="604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C</a:t>
                      </a:r>
                      <a:endParaRPr sz="1800" u="none" strike="noStrike" cap="none">
                        <a:latin typeface="Calibri"/>
                        <a:ea typeface="Calibri"/>
                        <a:cs typeface="Calibri"/>
                        <a:sym typeface="Calibri"/>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3"/>
                  </a:ext>
                </a:extLst>
              </a:tr>
              <a:tr h="604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D</a:t>
                      </a:r>
                      <a:endParaRPr sz="1800" u="none" strike="noStrike" cap="none">
                        <a:latin typeface="Calibri"/>
                        <a:ea typeface="Calibri"/>
                        <a:cs typeface="Calibri"/>
                        <a:sym typeface="Calibri"/>
                      </a:endParaRPr>
                    </a:p>
                  </a:txBody>
                  <a:tcPr marL="0" marR="0" marT="343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4"/>
                  </a:ext>
                </a:extLst>
              </a:tr>
            </a:tbl>
          </a:graphicData>
        </a:graphic>
      </p:graphicFrame>
      <p:pic>
        <p:nvPicPr>
          <p:cNvPr id="358" name="Google Shape;358;p19"/>
          <p:cNvPicPr preferRelativeResize="0"/>
          <p:nvPr/>
        </p:nvPicPr>
        <p:blipFill rotWithShape="1">
          <a:blip r:embed="rId3">
            <a:alphaModFix/>
          </a:blip>
          <a:srcRect/>
          <a:stretch/>
        </p:blipFill>
        <p:spPr>
          <a:xfrm>
            <a:off x="3570675" y="3565425"/>
            <a:ext cx="296993" cy="280285"/>
          </a:xfrm>
          <a:prstGeom prst="rect">
            <a:avLst/>
          </a:prstGeom>
          <a:noFill/>
          <a:ln>
            <a:noFill/>
          </a:ln>
        </p:spPr>
      </p:pic>
      <p:pic>
        <p:nvPicPr>
          <p:cNvPr id="359" name="Google Shape;359;p19"/>
          <p:cNvPicPr preferRelativeResize="0"/>
          <p:nvPr/>
        </p:nvPicPr>
        <p:blipFill rotWithShape="1">
          <a:blip r:embed="rId3">
            <a:alphaModFix/>
          </a:blip>
          <a:srcRect/>
          <a:stretch/>
        </p:blipFill>
        <p:spPr>
          <a:xfrm>
            <a:off x="3552324" y="4190233"/>
            <a:ext cx="296993" cy="280285"/>
          </a:xfrm>
          <a:prstGeom prst="rect">
            <a:avLst/>
          </a:prstGeom>
          <a:noFill/>
          <a:ln>
            <a:noFill/>
          </a:ln>
        </p:spPr>
      </p:pic>
      <p:pic>
        <p:nvPicPr>
          <p:cNvPr id="360" name="Google Shape;360;p19"/>
          <p:cNvPicPr preferRelativeResize="0"/>
          <p:nvPr/>
        </p:nvPicPr>
        <p:blipFill rotWithShape="1">
          <a:blip r:embed="rId4">
            <a:alphaModFix/>
          </a:blip>
          <a:srcRect/>
          <a:stretch/>
        </p:blipFill>
        <p:spPr>
          <a:xfrm>
            <a:off x="5947813" y="2398243"/>
            <a:ext cx="296993" cy="286571"/>
          </a:xfrm>
          <a:prstGeom prst="rect">
            <a:avLst/>
          </a:prstGeom>
          <a:noFill/>
          <a:ln>
            <a:noFill/>
          </a:ln>
        </p:spPr>
      </p:pic>
      <p:pic>
        <p:nvPicPr>
          <p:cNvPr id="361" name="Google Shape;361;p19"/>
          <p:cNvPicPr preferRelativeResize="0"/>
          <p:nvPr/>
        </p:nvPicPr>
        <p:blipFill rotWithShape="1">
          <a:blip r:embed="rId4">
            <a:alphaModFix/>
          </a:blip>
          <a:srcRect/>
          <a:stretch/>
        </p:blipFill>
        <p:spPr>
          <a:xfrm>
            <a:off x="5947811" y="2986554"/>
            <a:ext cx="296993" cy="286571"/>
          </a:xfrm>
          <a:prstGeom prst="rect">
            <a:avLst/>
          </a:prstGeom>
          <a:noFill/>
          <a:ln>
            <a:noFill/>
          </a:ln>
        </p:spPr>
      </p:pic>
      <p:pic>
        <p:nvPicPr>
          <p:cNvPr id="362" name="Google Shape;362;p19"/>
          <p:cNvPicPr preferRelativeResize="0"/>
          <p:nvPr/>
        </p:nvPicPr>
        <p:blipFill rotWithShape="1">
          <a:blip r:embed="rId3">
            <a:alphaModFix/>
          </a:blip>
          <a:srcRect/>
          <a:stretch/>
        </p:blipFill>
        <p:spPr>
          <a:xfrm>
            <a:off x="8170591" y="3560811"/>
            <a:ext cx="296993" cy="280285"/>
          </a:xfrm>
          <a:prstGeom prst="rect">
            <a:avLst/>
          </a:prstGeom>
          <a:noFill/>
          <a:ln>
            <a:noFill/>
          </a:ln>
        </p:spPr>
      </p:pic>
      <p:pic>
        <p:nvPicPr>
          <p:cNvPr id="363" name="Google Shape;363;p19"/>
          <p:cNvPicPr preferRelativeResize="0"/>
          <p:nvPr/>
        </p:nvPicPr>
        <p:blipFill rotWithShape="1">
          <a:blip r:embed="rId3">
            <a:alphaModFix/>
          </a:blip>
          <a:srcRect/>
          <a:stretch/>
        </p:blipFill>
        <p:spPr>
          <a:xfrm>
            <a:off x="8174608" y="4193370"/>
            <a:ext cx="296993" cy="280285"/>
          </a:xfrm>
          <a:prstGeom prst="rect">
            <a:avLst/>
          </a:prstGeom>
          <a:noFill/>
          <a:ln>
            <a:noFill/>
          </a:ln>
        </p:spPr>
      </p:pic>
      <p:pic>
        <p:nvPicPr>
          <p:cNvPr id="364" name="Google Shape;364;p19"/>
          <p:cNvPicPr preferRelativeResize="0"/>
          <p:nvPr/>
        </p:nvPicPr>
        <p:blipFill rotWithShape="1">
          <a:blip r:embed="rId4">
            <a:alphaModFix/>
          </a:blip>
          <a:srcRect/>
          <a:stretch/>
        </p:blipFill>
        <p:spPr>
          <a:xfrm>
            <a:off x="8155544" y="2982726"/>
            <a:ext cx="296993" cy="286571"/>
          </a:xfrm>
          <a:prstGeom prst="rect">
            <a:avLst/>
          </a:prstGeom>
          <a:noFill/>
          <a:ln>
            <a:noFill/>
          </a:ln>
        </p:spPr>
      </p:pic>
      <p:pic>
        <p:nvPicPr>
          <p:cNvPr id="365" name="Google Shape;365;p19" descr="A black x on a black background&#10;&#10;Description automatically generated"/>
          <p:cNvPicPr preferRelativeResize="0"/>
          <p:nvPr/>
        </p:nvPicPr>
        <p:blipFill rotWithShape="1">
          <a:blip r:embed="rId5">
            <a:alphaModFix/>
          </a:blip>
          <a:srcRect/>
          <a:stretch/>
        </p:blipFill>
        <p:spPr>
          <a:xfrm>
            <a:off x="10577970" y="2978846"/>
            <a:ext cx="295275" cy="295275"/>
          </a:xfrm>
          <a:prstGeom prst="rect">
            <a:avLst/>
          </a:prstGeom>
          <a:noFill/>
          <a:ln>
            <a:noFill/>
          </a:ln>
        </p:spPr>
      </p:pic>
      <p:pic>
        <p:nvPicPr>
          <p:cNvPr id="366" name="Google Shape;366;p19" descr="A black x on a black background&#10;&#10;Description automatically generated"/>
          <p:cNvPicPr preferRelativeResize="0"/>
          <p:nvPr/>
        </p:nvPicPr>
        <p:blipFill rotWithShape="1">
          <a:blip r:embed="rId5">
            <a:alphaModFix/>
          </a:blip>
          <a:srcRect/>
          <a:stretch/>
        </p:blipFill>
        <p:spPr>
          <a:xfrm>
            <a:off x="10585146" y="3581009"/>
            <a:ext cx="295275" cy="295275"/>
          </a:xfrm>
          <a:prstGeom prst="rect">
            <a:avLst/>
          </a:prstGeom>
          <a:noFill/>
          <a:ln>
            <a:noFill/>
          </a:ln>
        </p:spPr>
      </p:pic>
      <p:pic>
        <p:nvPicPr>
          <p:cNvPr id="367" name="Google Shape;367;p19" descr="A black x on a black background&#10;&#10;Description automatically generated"/>
          <p:cNvPicPr preferRelativeResize="0"/>
          <p:nvPr/>
        </p:nvPicPr>
        <p:blipFill rotWithShape="1">
          <a:blip r:embed="rId5">
            <a:alphaModFix/>
          </a:blip>
          <a:srcRect/>
          <a:stretch/>
        </p:blipFill>
        <p:spPr>
          <a:xfrm>
            <a:off x="10581884" y="4193610"/>
            <a:ext cx="295275" cy="285750"/>
          </a:xfrm>
          <a:prstGeom prst="rect">
            <a:avLst/>
          </a:prstGeom>
          <a:noFill/>
          <a:ln>
            <a:noFill/>
          </a:ln>
        </p:spPr>
      </p:pic>
      <p:grpSp>
        <p:nvGrpSpPr>
          <p:cNvPr id="368" name="Google Shape;368;p19"/>
          <p:cNvGrpSpPr/>
          <p:nvPr/>
        </p:nvGrpSpPr>
        <p:grpSpPr>
          <a:xfrm>
            <a:off x="0" y="6192687"/>
            <a:ext cx="12192000" cy="668655"/>
            <a:chOff x="0" y="6042212"/>
            <a:chExt cx="12192000" cy="668655"/>
          </a:xfrm>
        </p:grpSpPr>
        <p:sp>
          <p:nvSpPr>
            <p:cNvPr id="369" name="Google Shape;369;p19"/>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70" name="Google Shape;370;p19"/>
            <p:cNvPicPr preferRelativeResize="0"/>
            <p:nvPr/>
          </p:nvPicPr>
          <p:blipFill rotWithShape="1">
            <a:blip r:embed="rId6">
              <a:alphaModFix/>
            </a:blip>
            <a:srcRect/>
            <a:stretch/>
          </p:blipFill>
          <p:spPr>
            <a:xfrm>
              <a:off x="208502" y="6208330"/>
              <a:ext cx="1859168" cy="331995"/>
            </a:xfrm>
            <a:prstGeom prst="rect">
              <a:avLst/>
            </a:prstGeom>
            <a:noFill/>
            <a:ln>
              <a:noFill/>
            </a:ln>
          </p:spPr>
        </p:pic>
      </p:grpSp>
      <p:sp>
        <p:nvSpPr>
          <p:cNvPr id="371" name="Google Shape;371;p19"/>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72" name="Google Shape;372;p19"/>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373" name="Google Shape;373;p19"/>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pic>
        <p:nvPicPr>
          <p:cNvPr id="374" name="Google Shape;374;p19"/>
          <p:cNvPicPr preferRelativeResize="0"/>
          <p:nvPr/>
        </p:nvPicPr>
        <p:blipFill rotWithShape="1">
          <a:blip r:embed="rId4">
            <a:alphaModFix/>
          </a:blip>
          <a:srcRect/>
          <a:stretch/>
        </p:blipFill>
        <p:spPr>
          <a:xfrm>
            <a:off x="3526733" y="2414694"/>
            <a:ext cx="296993" cy="286571"/>
          </a:xfrm>
          <a:prstGeom prst="rect">
            <a:avLst/>
          </a:prstGeom>
          <a:noFill/>
          <a:ln>
            <a:noFill/>
          </a:ln>
        </p:spPr>
      </p:pic>
      <p:pic>
        <p:nvPicPr>
          <p:cNvPr id="375" name="Google Shape;375;p19"/>
          <p:cNvPicPr preferRelativeResize="0"/>
          <p:nvPr/>
        </p:nvPicPr>
        <p:blipFill rotWithShape="1">
          <a:blip r:embed="rId3">
            <a:alphaModFix/>
          </a:blip>
          <a:srcRect/>
          <a:stretch/>
        </p:blipFill>
        <p:spPr>
          <a:xfrm>
            <a:off x="3535543" y="3012290"/>
            <a:ext cx="296993" cy="280285"/>
          </a:xfrm>
          <a:prstGeom prst="rect">
            <a:avLst/>
          </a:prstGeom>
          <a:noFill/>
          <a:ln>
            <a:noFill/>
          </a:ln>
        </p:spPr>
      </p:pic>
      <p:pic>
        <p:nvPicPr>
          <p:cNvPr id="376" name="Google Shape;376;p19"/>
          <p:cNvPicPr preferRelativeResize="0"/>
          <p:nvPr/>
        </p:nvPicPr>
        <p:blipFill rotWithShape="1">
          <a:blip r:embed="rId3">
            <a:alphaModFix/>
          </a:blip>
          <a:srcRect/>
          <a:stretch/>
        </p:blipFill>
        <p:spPr>
          <a:xfrm>
            <a:off x="5989985" y="3614424"/>
            <a:ext cx="296993" cy="280285"/>
          </a:xfrm>
          <a:prstGeom prst="rect">
            <a:avLst/>
          </a:prstGeom>
          <a:noFill/>
          <a:ln>
            <a:noFill/>
          </a:ln>
        </p:spPr>
      </p:pic>
      <p:pic>
        <p:nvPicPr>
          <p:cNvPr id="377" name="Google Shape;377;p19"/>
          <p:cNvPicPr preferRelativeResize="0"/>
          <p:nvPr/>
        </p:nvPicPr>
        <p:blipFill rotWithShape="1">
          <a:blip r:embed="rId4">
            <a:alphaModFix/>
          </a:blip>
          <a:srcRect/>
          <a:stretch/>
        </p:blipFill>
        <p:spPr>
          <a:xfrm>
            <a:off x="5989984" y="4182192"/>
            <a:ext cx="296993" cy="286571"/>
          </a:xfrm>
          <a:prstGeom prst="rect">
            <a:avLst/>
          </a:prstGeom>
          <a:noFill/>
          <a:ln>
            <a:noFill/>
          </a:ln>
        </p:spPr>
      </p:pic>
      <p:pic>
        <p:nvPicPr>
          <p:cNvPr id="378" name="Google Shape;378;p19"/>
          <p:cNvPicPr preferRelativeResize="0"/>
          <p:nvPr/>
        </p:nvPicPr>
        <p:blipFill rotWithShape="1">
          <a:blip r:embed="rId4">
            <a:alphaModFix/>
          </a:blip>
          <a:srcRect/>
          <a:stretch/>
        </p:blipFill>
        <p:spPr>
          <a:xfrm>
            <a:off x="8170591" y="2419933"/>
            <a:ext cx="296993" cy="286571"/>
          </a:xfrm>
          <a:prstGeom prst="rect">
            <a:avLst/>
          </a:prstGeom>
          <a:noFill/>
          <a:ln>
            <a:noFill/>
          </a:ln>
        </p:spPr>
      </p:pic>
      <p:pic>
        <p:nvPicPr>
          <p:cNvPr id="379" name="Google Shape;379;p19"/>
          <p:cNvPicPr preferRelativeResize="0"/>
          <p:nvPr/>
        </p:nvPicPr>
        <p:blipFill rotWithShape="1">
          <a:blip r:embed="rId3">
            <a:alphaModFix/>
          </a:blip>
          <a:srcRect/>
          <a:stretch/>
        </p:blipFill>
        <p:spPr>
          <a:xfrm>
            <a:off x="10574581" y="2385855"/>
            <a:ext cx="296993" cy="2802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grpSp>
        <p:nvGrpSpPr>
          <p:cNvPr id="384" name="Google Shape;384;p20"/>
          <p:cNvGrpSpPr/>
          <p:nvPr/>
        </p:nvGrpSpPr>
        <p:grpSpPr>
          <a:xfrm>
            <a:off x="0" y="6192687"/>
            <a:ext cx="12192000" cy="668655"/>
            <a:chOff x="0" y="6042212"/>
            <a:chExt cx="12192000" cy="668655"/>
          </a:xfrm>
        </p:grpSpPr>
        <p:sp>
          <p:nvSpPr>
            <p:cNvPr id="385" name="Google Shape;385;p20"/>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86" name="Google Shape;386;p20"/>
            <p:cNvPicPr preferRelativeResize="0"/>
            <p:nvPr/>
          </p:nvPicPr>
          <p:blipFill rotWithShape="1">
            <a:blip r:embed="rId3">
              <a:alphaModFix/>
            </a:blip>
            <a:srcRect/>
            <a:stretch/>
          </p:blipFill>
          <p:spPr>
            <a:xfrm>
              <a:off x="208502" y="6208330"/>
              <a:ext cx="1859168" cy="331995"/>
            </a:xfrm>
            <a:prstGeom prst="rect">
              <a:avLst/>
            </a:prstGeom>
            <a:solidFill>
              <a:srgbClr val="31859C"/>
            </a:solidFill>
            <a:ln>
              <a:noFill/>
            </a:ln>
          </p:spPr>
        </p:pic>
      </p:grpSp>
      <p:sp>
        <p:nvSpPr>
          <p:cNvPr id="387" name="Google Shape;387;p20"/>
          <p:cNvSpPr txBox="1"/>
          <p:nvPr/>
        </p:nvSpPr>
        <p:spPr>
          <a:xfrm>
            <a:off x="3552123" y="6378791"/>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88" name="Google Shape;388;p20"/>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389" name="Google Shape;389;p20"/>
          <p:cNvSpPr txBox="1"/>
          <p:nvPr/>
        </p:nvSpPr>
        <p:spPr>
          <a:xfrm>
            <a:off x="7932210" y="6381873"/>
            <a:ext cx="2099422" cy="278281"/>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pic>
        <p:nvPicPr>
          <p:cNvPr id="390" name="Google Shape;390;p20" descr="A diagram of a system&#10;&#10;Description automatically generated"/>
          <p:cNvPicPr preferRelativeResize="0"/>
          <p:nvPr/>
        </p:nvPicPr>
        <p:blipFill rotWithShape="1">
          <a:blip r:embed="rId4">
            <a:alphaModFix/>
          </a:blip>
          <a:srcRect/>
          <a:stretch/>
        </p:blipFill>
        <p:spPr>
          <a:xfrm>
            <a:off x="-219205" y="341932"/>
            <a:ext cx="12192000" cy="49632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94"/>
        <p:cNvGrpSpPr/>
        <p:nvPr/>
      </p:nvGrpSpPr>
      <p:grpSpPr>
        <a:xfrm>
          <a:off x="0" y="0"/>
          <a:ext cx="0" cy="0"/>
          <a:chOff x="0" y="0"/>
          <a:chExt cx="0" cy="0"/>
        </a:xfrm>
      </p:grpSpPr>
      <p:grpSp>
        <p:nvGrpSpPr>
          <p:cNvPr id="395" name="Google Shape;395;p21"/>
          <p:cNvGrpSpPr/>
          <p:nvPr/>
        </p:nvGrpSpPr>
        <p:grpSpPr>
          <a:xfrm>
            <a:off x="481030" y="629113"/>
            <a:ext cx="704215" cy="142875"/>
            <a:chOff x="481030" y="629113"/>
            <a:chExt cx="704215" cy="142875"/>
          </a:xfrm>
        </p:grpSpPr>
        <p:sp>
          <p:nvSpPr>
            <p:cNvPr id="396" name="Google Shape;396;p21"/>
            <p:cNvSpPr/>
            <p:nvPr/>
          </p:nvSpPr>
          <p:spPr>
            <a:xfrm>
              <a:off x="481030" y="629113"/>
              <a:ext cx="704215" cy="142875"/>
            </a:xfrm>
            <a:custGeom>
              <a:avLst/>
              <a:gdLst/>
              <a:ahLst/>
              <a:cxnLst/>
              <a:rect l="l" t="t" r="r" b="b"/>
              <a:pathLst>
                <a:path w="704215" h="142875" extrusionOk="0">
                  <a:moveTo>
                    <a:pt x="704087" y="0"/>
                  </a:moveTo>
                  <a:lnTo>
                    <a:pt x="0" y="0"/>
                  </a:lnTo>
                  <a:lnTo>
                    <a:pt x="0" y="142875"/>
                  </a:lnTo>
                  <a:lnTo>
                    <a:pt x="704087" y="142875"/>
                  </a:lnTo>
                  <a:lnTo>
                    <a:pt x="704087" y="0"/>
                  </a:lnTo>
                  <a:close/>
                </a:path>
              </a:pathLst>
            </a:custGeom>
            <a:solidFill>
              <a:srgbClr val="CC99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21"/>
            <p:cNvSpPr/>
            <p:nvPr/>
          </p:nvSpPr>
          <p:spPr>
            <a:xfrm>
              <a:off x="481030" y="629113"/>
              <a:ext cx="704215" cy="142875"/>
            </a:xfrm>
            <a:custGeom>
              <a:avLst/>
              <a:gdLst/>
              <a:ahLst/>
              <a:cxnLst/>
              <a:rect l="l" t="t" r="r" b="b"/>
              <a:pathLst>
                <a:path w="704215" h="142875" extrusionOk="0">
                  <a:moveTo>
                    <a:pt x="0" y="0"/>
                  </a:moveTo>
                  <a:lnTo>
                    <a:pt x="704088" y="0"/>
                  </a:lnTo>
                  <a:lnTo>
                    <a:pt x="704088" y="142875"/>
                  </a:lnTo>
                  <a:lnTo>
                    <a:pt x="0" y="142875"/>
                  </a:lnTo>
                  <a:lnTo>
                    <a:pt x="0" y="0"/>
                  </a:lnTo>
                  <a:close/>
                </a:path>
              </a:pathLst>
            </a:custGeom>
            <a:noFill/>
            <a:ln w="12700" cap="flat" cmpd="sng">
              <a:solidFill>
                <a:srgbClr val="CC99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8" name="Google Shape;398;p21"/>
          <p:cNvSpPr txBox="1">
            <a:spLocks noGrp="1"/>
          </p:cNvSpPr>
          <p:nvPr>
            <p:ph type="title"/>
          </p:nvPr>
        </p:nvSpPr>
        <p:spPr>
          <a:xfrm>
            <a:off x="458693" y="765555"/>
            <a:ext cx="8803640"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Methodology – </a:t>
            </a:r>
            <a:r>
              <a:rPr lang="en-US" sz="3200">
                <a:solidFill>
                  <a:schemeClr val="dk1"/>
                </a:solidFill>
                <a:latin typeface="Arial"/>
                <a:ea typeface="Arial"/>
                <a:cs typeface="Arial"/>
                <a:sym typeface="Arial"/>
              </a:rPr>
              <a:t>Technologies &amp; Techniques</a:t>
            </a:r>
            <a:endParaRPr/>
          </a:p>
        </p:txBody>
      </p:sp>
      <p:grpSp>
        <p:nvGrpSpPr>
          <p:cNvPr id="399" name="Google Shape;399;p21"/>
          <p:cNvGrpSpPr/>
          <p:nvPr/>
        </p:nvGrpSpPr>
        <p:grpSpPr>
          <a:xfrm>
            <a:off x="1840655" y="1791377"/>
            <a:ext cx="3275965" cy="3547111"/>
            <a:chOff x="1840655" y="1791377"/>
            <a:chExt cx="3275965" cy="3547111"/>
          </a:xfrm>
        </p:grpSpPr>
        <p:sp>
          <p:nvSpPr>
            <p:cNvPr id="400" name="Google Shape;400;p21"/>
            <p:cNvSpPr/>
            <p:nvPr/>
          </p:nvSpPr>
          <p:spPr>
            <a:xfrm>
              <a:off x="1840655" y="1791378"/>
              <a:ext cx="3275965" cy="3547110"/>
            </a:xfrm>
            <a:custGeom>
              <a:avLst/>
              <a:gdLst/>
              <a:ahLst/>
              <a:cxnLst/>
              <a:rect l="l" t="t" r="r" b="b"/>
              <a:pathLst>
                <a:path w="3275965" h="3547110" extrusionOk="0">
                  <a:moveTo>
                    <a:pt x="3275463" y="0"/>
                  </a:moveTo>
                  <a:lnTo>
                    <a:pt x="545919" y="0"/>
                  </a:lnTo>
                  <a:lnTo>
                    <a:pt x="498815" y="2003"/>
                  </a:lnTo>
                  <a:lnTo>
                    <a:pt x="452824" y="7906"/>
                  </a:lnTo>
                  <a:lnTo>
                    <a:pt x="408109" y="17542"/>
                  </a:lnTo>
                  <a:lnTo>
                    <a:pt x="364835" y="30750"/>
                  </a:lnTo>
                  <a:lnTo>
                    <a:pt x="323164" y="47364"/>
                  </a:lnTo>
                  <a:lnTo>
                    <a:pt x="283262" y="67222"/>
                  </a:lnTo>
                  <a:lnTo>
                    <a:pt x="245293" y="90158"/>
                  </a:lnTo>
                  <a:lnTo>
                    <a:pt x="209418" y="116010"/>
                  </a:lnTo>
                  <a:lnTo>
                    <a:pt x="175804" y="144613"/>
                  </a:lnTo>
                  <a:lnTo>
                    <a:pt x="144614" y="175804"/>
                  </a:lnTo>
                  <a:lnTo>
                    <a:pt x="116010" y="209418"/>
                  </a:lnTo>
                  <a:lnTo>
                    <a:pt x="90159" y="245292"/>
                  </a:lnTo>
                  <a:lnTo>
                    <a:pt x="67222" y="283262"/>
                  </a:lnTo>
                  <a:lnTo>
                    <a:pt x="47365" y="323163"/>
                  </a:lnTo>
                  <a:lnTo>
                    <a:pt x="30750" y="364833"/>
                  </a:lnTo>
                  <a:lnTo>
                    <a:pt x="17543" y="408108"/>
                  </a:lnTo>
                  <a:lnTo>
                    <a:pt x="7906" y="452823"/>
                  </a:lnTo>
                  <a:lnTo>
                    <a:pt x="2003" y="498814"/>
                  </a:lnTo>
                  <a:lnTo>
                    <a:pt x="0" y="545918"/>
                  </a:lnTo>
                  <a:lnTo>
                    <a:pt x="0" y="3000613"/>
                  </a:lnTo>
                  <a:lnTo>
                    <a:pt x="2003" y="3047717"/>
                  </a:lnTo>
                  <a:lnTo>
                    <a:pt x="7906" y="3093709"/>
                  </a:lnTo>
                  <a:lnTo>
                    <a:pt x="17543" y="3138423"/>
                  </a:lnTo>
                  <a:lnTo>
                    <a:pt x="30750" y="3181698"/>
                  </a:lnTo>
                  <a:lnTo>
                    <a:pt x="47365" y="3223368"/>
                  </a:lnTo>
                  <a:lnTo>
                    <a:pt x="67222" y="3263270"/>
                  </a:lnTo>
                  <a:lnTo>
                    <a:pt x="90159" y="3301240"/>
                  </a:lnTo>
                  <a:lnTo>
                    <a:pt x="116010" y="3337114"/>
                  </a:lnTo>
                  <a:lnTo>
                    <a:pt x="144614" y="3370728"/>
                  </a:lnTo>
                  <a:lnTo>
                    <a:pt x="175804" y="3401919"/>
                  </a:lnTo>
                  <a:lnTo>
                    <a:pt x="209418" y="3430522"/>
                  </a:lnTo>
                  <a:lnTo>
                    <a:pt x="245293" y="3456374"/>
                  </a:lnTo>
                  <a:lnTo>
                    <a:pt x="283262" y="3479310"/>
                  </a:lnTo>
                  <a:lnTo>
                    <a:pt x="323164" y="3499168"/>
                  </a:lnTo>
                  <a:lnTo>
                    <a:pt x="364835" y="3515782"/>
                  </a:lnTo>
                  <a:lnTo>
                    <a:pt x="408109" y="3528990"/>
                  </a:lnTo>
                  <a:lnTo>
                    <a:pt x="452824" y="3538627"/>
                  </a:lnTo>
                  <a:lnTo>
                    <a:pt x="498815" y="3544529"/>
                  </a:lnTo>
                  <a:lnTo>
                    <a:pt x="545919" y="3546533"/>
                  </a:lnTo>
                  <a:lnTo>
                    <a:pt x="3275463" y="3546533"/>
                  </a:lnTo>
                  <a:lnTo>
                    <a:pt x="3275463"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21"/>
            <p:cNvSpPr/>
            <p:nvPr/>
          </p:nvSpPr>
          <p:spPr>
            <a:xfrm>
              <a:off x="1840655" y="1791377"/>
              <a:ext cx="3275965" cy="3547110"/>
            </a:xfrm>
            <a:custGeom>
              <a:avLst/>
              <a:gdLst/>
              <a:ahLst/>
              <a:cxnLst/>
              <a:rect l="l" t="t" r="r" b="b"/>
              <a:pathLst>
                <a:path w="3275965" h="3547110" extrusionOk="0">
                  <a:moveTo>
                    <a:pt x="0" y="3000614"/>
                  </a:moveTo>
                  <a:lnTo>
                    <a:pt x="0" y="545920"/>
                  </a:lnTo>
                  <a:lnTo>
                    <a:pt x="2003" y="498815"/>
                  </a:lnTo>
                  <a:lnTo>
                    <a:pt x="7906" y="452824"/>
                  </a:lnTo>
                  <a:lnTo>
                    <a:pt x="17543" y="408109"/>
                  </a:lnTo>
                  <a:lnTo>
                    <a:pt x="30750" y="364834"/>
                  </a:lnTo>
                  <a:lnTo>
                    <a:pt x="47365" y="323164"/>
                  </a:lnTo>
                  <a:lnTo>
                    <a:pt x="67222" y="283262"/>
                  </a:lnTo>
                  <a:lnTo>
                    <a:pt x="90159" y="245292"/>
                  </a:lnTo>
                  <a:lnTo>
                    <a:pt x="116010" y="209418"/>
                  </a:lnTo>
                  <a:lnTo>
                    <a:pt x="144614" y="175804"/>
                  </a:lnTo>
                  <a:lnTo>
                    <a:pt x="175804" y="144613"/>
                  </a:lnTo>
                  <a:lnTo>
                    <a:pt x="209418" y="116010"/>
                  </a:lnTo>
                  <a:lnTo>
                    <a:pt x="245292" y="90158"/>
                  </a:lnTo>
                  <a:lnTo>
                    <a:pt x="283262" y="67222"/>
                  </a:lnTo>
                  <a:lnTo>
                    <a:pt x="323164" y="47365"/>
                  </a:lnTo>
                  <a:lnTo>
                    <a:pt x="364834" y="30750"/>
                  </a:lnTo>
                  <a:lnTo>
                    <a:pt x="408109" y="17543"/>
                  </a:lnTo>
                  <a:lnTo>
                    <a:pt x="452824" y="7906"/>
                  </a:lnTo>
                  <a:lnTo>
                    <a:pt x="498815" y="2003"/>
                  </a:lnTo>
                  <a:lnTo>
                    <a:pt x="545919" y="0"/>
                  </a:lnTo>
                  <a:lnTo>
                    <a:pt x="3275463" y="0"/>
                  </a:lnTo>
                  <a:lnTo>
                    <a:pt x="3275463" y="3546534"/>
                  </a:lnTo>
                  <a:lnTo>
                    <a:pt x="545919" y="3546534"/>
                  </a:lnTo>
                  <a:lnTo>
                    <a:pt x="498815" y="3544530"/>
                  </a:lnTo>
                  <a:lnTo>
                    <a:pt x="452824" y="3538627"/>
                  </a:lnTo>
                  <a:lnTo>
                    <a:pt x="408109" y="3528991"/>
                  </a:lnTo>
                  <a:lnTo>
                    <a:pt x="364834" y="3515783"/>
                  </a:lnTo>
                  <a:lnTo>
                    <a:pt x="323164" y="3499168"/>
                  </a:lnTo>
                  <a:lnTo>
                    <a:pt x="283262" y="3479311"/>
                  </a:lnTo>
                  <a:lnTo>
                    <a:pt x="245292" y="3456374"/>
                  </a:lnTo>
                  <a:lnTo>
                    <a:pt x="209418" y="3430523"/>
                  </a:lnTo>
                  <a:lnTo>
                    <a:pt x="175804" y="3401920"/>
                  </a:lnTo>
                  <a:lnTo>
                    <a:pt x="144614" y="3370729"/>
                  </a:lnTo>
                  <a:lnTo>
                    <a:pt x="116010" y="3337115"/>
                  </a:lnTo>
                  <a:lnTo>
                    <a:pt x="90159" y="3301241"/>
                  </a:lnTo>
                  <a:lnTo>
                    <a:pt x="67222" y="3263271"/>
                  </a:lnTo>
                  <a:lnTo>
                    <a:pt x="47365" y="3223369"/>
                  </a:lnTo>
                  <a:lnTo>
                    <a:pt x="30750" y="3181699"/>
                  </a:lnTo>
                  <a:lnTo>
                    <a:pt x="17543" y="3138424"/>
                  </a:lnTo>
                  <a:lnTo>
                    <a:pt x="7906" y="3093709"/>
                  </a:lnTo>
                  <a:lnTo>
                    <a:pt x="2003" y="3047718"/>
                  </a:lnTo>
                  <a:lnTo>
                    <a:pt x="0" y="3000614"/>
                  </a:lnTo>
                  <a:close/>
                </a:path>
              </a:pathLst>
            </a:custGeom>
            <a:solidFill>
              <a:srgbClr val="31859B"/>
            </a:solid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02" name="Google Shape;402;p21"/>
          <p:cNvGrpSpPr/>
          <p:nvPr/>
        </p:nvGrpSpPr>
        <p:grpSpPr>
          <a:xfrm>
            <a:off x="7053128" y="1791378"/>
            <a:ext cx="3275965" cy="3547110"/>
            <a:chOff x="7053128" y="1791378"/>
            <a:chExt cx="3275965" cy="3547110"/>
          </a:xfrm>
        </p:grpSpPr>
        <p:sp>
          <p:nvSpPr>
            <p:cNvPr id="403" name="Google Shape;403;p21"/>
            <p:cNvSpPr/>
            <p:nvPr/>
          </p:nvSpPr>
          <p:spPr>
            <a:xfrm>
              <a:off x="7053128" y="1791378"/>
              <a:ext cx="3275965" cy="3547110"/>
            </a:xfrm>
            <a:custGeom>
              <a:avLst/>
              <a:gdLst/>
              <a:ahLst/>
              <a:cxnLst/>
              <a:rect l="l" t="t" r="r" b="b"/>
              <a:pathLst>
                <a:path w="3275965" h="3547110" extrusionOk="0">
                  <a:moveTo>
                    <a:pt x="2729543" y="0"/>
                  </a:moveTo>
                  <a:lnTo>
                    <a:pt x="0" y="0"/>
                  </a:lnTo>
                  <a:lnTo>
                    <a:pt x="0" y="3546534"/>
                  </a:lnTo>
                  <a:lnTo>
                    <a:pt x="2729543" y="3546534"/>
                  </a:lnTo>
                  <a:lnTo>
                    <a:pt x="2776647" y="3544530"/>
                  </a:lnTo>
                  <a:lnTo>
                    <a:pt x="2822639" y="3538628"/>
                  </a:lnTo>
                  <a:lnTo>
                    <a:pt x="2867353" y="3528991"/>
                  </a:lnTo>
                  <a:lnTo>
                    <a:pt x="2910628" y="3515784"/>
                  </a:lnTo>
                  <a:lnTo>
                    <a:pt x="2952298" y="3499169"/>
                  </a:lnTo>
                  <a:lnTo>
                    <a:pt x="2992200" y="3479312"/>
                  </a:lnTo>
                  <a:lnTo>
                    <a:pt x="3030170" y="3456375"/>
                  </a:lnTo>
                  <a:lnTo>
                    <a:pt x="3066044" y="3430523"/>
                  </a:lnTo>
                  <a:lnTo>
                    <a:pt x="3099658" y="3401920"/>
                  </a:lnTo>
                  <a:lnTo>
                    <a:pt x="3130849" y="3370729"/>
                  </a:lnTo>
                  <a:lnTo>
                    <a:pt x="3159452" y="3337115"/>
                  </a:lnTo>
                  <a:lnTo>
                    <a:pt x="3185304" y="3301241"/>
                  </a:lnTo>
                  <a:lnTo>
                    <a:pt x="3208240" y="3263271"/>
                  </a:lnTo>
                  <a:lnTo>
                    <a:pt x="3228098" y="3223369"/>
                  </a:lnTo>
                  <a:lnTo>
                    <a:pt x="3244712" y="3181699"/>
                  </a:lnTo>
                  <a:lnTo>
                    <a:pt x="3257920" y="3138425"/>
                  </a:lnTo>
                  <a:lnTo>
                    <a:pt x="3267557" y="3093710"/>
                  </a:lnTo>
                  <a:lnTo>
                    <a:pt x="3273459" y="3047719"/>
                  </a:lnTo>
                  <a:lnTo>
                    <a:pt x="3275463" y="3000615"/>
                  </a:lnTo>
                  <a:lnTo>
                    <a:pt x="3275463" y="545919"/>
                  </a:lnTo>
                  <a:lnTo>
                    <a:pt x="3273459" y="498815"/>
                  </a:lnTo>
                  <a:lnTo>
                    <a:pt x="3267557" y="452824"/>
                  </a:lnTo>
                  <a:lnTo>
                    <a:pt x="3257920" y="408109"/>
                  </a:lnTo>
                  <a:lnTo>
                    <a:pt x="3244712" y="364835"/>
                  </a:lnTo>
                  <a:lnTo>
                    <a:pt x="3228098" y="323164"/>
                  </a:lnTo>
                  <a:lnTo>
                    <a:pt x="3208240" y="283262"/>
                  </a:lnTo>
                  <a:lnTo>
                    <a:pt x="3185304" y="245293"/>
                  </a:lnTo>
                  <a:lnTo>
                    <a:pt x="3159452" y="209418"/>
                  </a:lnTo>
                  <a:lnTo>
                    <a:pt x="3130849" y="175804"/>
                  </a:lnTo>
                  <a:lnTo>
                    <a:pt x="3099658" y="144614"/>
                  </a:lnTo>
                  <a:lnTo>
                    <a:pt x="3066044" y="116010"/>
                  </a:lnTo>
                  <a:lnTo>
                    <a:pt x="3030170" y="90159"/>
                  </a:lnTo>
                  <a:lnTo>
                    <a:pt x="2992200" y="67222"/>
                  </a:lnTo>
                  <a:lnTo>
                    <a:pt x="2952298" y="47365"/>
                  </a:lnTo>
                  <a:lnTo>
                    <a:pt x="2910628" y="30750"/>
                  </a:lnTo>
                  <a:lnTo>
                    <a:pt x="2867353" y="17543"/>
                  </a:lnTo>
                  <a:lnTo>
                    <a:pt x="2822639" y="7906"/>
                  </a:lnTo>
                  <a:lnTo>
                    <a:pt x="2776647" y="2003"/>
                  </a:lnTo>
                  <a:lnTo>
                    <a:pt x="2729543"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21"/>
            <p:cNvSpPr/>
            <p:nvPr/>
          </p:nvSpPr>
          <p:spPr>
            <a:xfrm>
              <a:off x="7053128" y="1791378"/>
              <a:ext cx="3275965" cy="3547110"/>
            </a:xfrm>
            <a:custGeom>
              <a:avLst/>
              <a:gdLst/>
              <a:ahLst/>
              <a:cxnLst/>
              <a:rect l="l" t="t" r="r" b="b"/>
              <a:pathLst>
                <a:path w="3275965" h="3547110" extrusionOk="0">
                  <a:moveTo>
                    <a:pt x="3275463" y="545919"/>
                  </a:moveTo>
                  <a:lnTo>
                    <a:pt x="3275463" y="3000614"/>
                  </a:lnTo>
                  <a:lnTo>
                    <a:pt x="3273459" y="3047718"/>
                  </a:lnTo>
                  <a:lnTo>
                    <a:pt x="3267556" y="3093709"/>
                  </a:lnTo>
                  <a:lnTo>
                    <a:pt x="3257920" y="3138424"/>
                  </a:lnTo>
                  <a:lnTo>
                    <a:pt x="3244712" y="3181699"/>
                  </a:lnTo>
                  <a:lnTo>
                    <a:pt x="3228097" y="3223369"/>
                  </a:lnTo>
                  <a:lnTo>
                    <a:pt x="3208240" y="3263271"/>
                  </a:lnTo>
                  <a:lnTo>
                    <a:pt x="3185303" y="3301241"/>
                  </a:lnTo>
                  <a:lnTo>
                    <a:pt x="3159452" y="3337115"/>
                  </a:lnTo>
                  <a:lnTo>
                    <a:pt x="3130849" y="3370729"/>
                  </a:lnTo>
                  <a:lnTo>
                    <a:pt x="3099658" y="3401920"/>
                  </a:lnTo>
                  <a:lnTo>
                    <a:pt x="3066044" y="3430523"/>
                  </a:lnTo>
                  <a:lnTo>
                    <a:pt x="3030170" y="3456375"/>
                  </a:lnTo>
                  <a:lnTo>
                    <a:pt x="2992200" y="3479311"/>
                  </a:lnTo>
                  <a:lnTo>
                    <a:pt x="2952298" y="3499169"/>
                  </a:lnTo>
                  <a:lnTo>
                    <a:pt x="2910628" y="3515783"/>
                  </a:lnTo>
                  <a:lnTo>
                    <a:pt x="2867353" y="3528991"/>
                  </a:lnTo>
                  <a:lnTo>
                    <a:pt x="2822638" y="3538627"/>
                  </a:lnTo>
                  <a:lnTo>
                    <a:pt x="2776647" y="3544530"/>
                  </a:lnTo>
                  <a:lnTo>
                    <a:pt x="2729543" y="3546534"/>
                  </a:lnTo>
                  <a:lnTo>
                    <a:pt x="0" y="3546534"/>
                  </a:lnTo>
                  <a:lnTo>
                    <a:pt x="0" y="0"/>
                  </a:lnTo>
                  <a:lnTo>
                    <a:pt x="2729543" y="0"/>
                  </a:lnTo>
                  <a:lnTo>
                    <a:pt x="2776647" y="2003"/>
                  </a:lnTo>
                  <a:lnTo>
                    <a:pt x="2822638" y="7906"/>
                  </a:lnTo>
                  <a:lnTo>
                    <a:pt x="2867353" y="17543"/>
                  </a:lnTo>
                  <a:lnTo>
                    <a:pt x="2910628" y="30750"/>
                  </a:lnTo>
                  <a:lnTo>
                    <a:pt x="2952298" y="47365"/>
                  </a:lnTo>
                  <a:lnTo>
                    <a:pt x="2992200" y="67222"/>
                  </a:lnTo>
                  <a:lnTo>
                    <a:pt x="3030170" y="90159"/>
                  </a:lnTo>
                  <a:lnTo>
                    <a:pt x="3066044" y="116010"/>
                  </a:lnTo>
                  <a:lnTo>
                    <a:pt x="3099658" y="144614"/>
                  </a:lnTo>
                  <a:lnTo>
                    <a:pt x="3130849" y="175804"/>
                  </a:lnTo>
                  <a:lnTo>
                    <a:pt x="3159452" y="209418"/>
                  </a:lnTo>
                  <a:lnTo>
                    <a:pt x="3185303" y="245292"/>
                  </a:lnTo>
                  <a:lnTo>
                    <a:pt x="3208240" y="283262"/>
                  </a:lnTo>
                  <a:lnTo>
                    <a:pt x="3228097" y="323164"/>
                  </a:lnTo>
                  <a:lnTo>
                    <a:pt x="3244712" y="364834"/>
                  </a:lnTo>
                  <a:lnTo>
                    <a:pt x="3257920" y="408109"/>
                  </a:lnTo>
                  <a:lnTo>
                    <a:pt x="3267556" y="452824"/>
                  </a:lnTo>
                  <a:lnTo>
                    <a:pt x="3273459" y="498815"/>
                  </a:lnTo>
                  <a:lnTo>
                    <a:pt x="3275463" y="545919"/>
                  </a:lnTo>
                  <a:close/>
                </a:path>
              </a:pathLst>
            </a:custGeom>
            <a:solidFill>
              <a:srgbClr val="31859B"/>
            </a:solid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405" name="Google Shape;405;p21"/>
          <p:cNvPicPr preferRelativeResize="0"/>
          <p:nvPr/>
        </p:nvPicPr>
        <p:blipFill rotWithShape="1">
          <a:blip r:embed="rId3">
            <a:alphaModFix/>
          </a:blip>
          <a:srcRect/>
          <a:stretch/>
        </p:blipFill>
        <p:spPr>
          <a:xfrm>
            <a:off x="5245787" y="2743200"/>
            <a:ext cx="1684616" cy="1692320"/>
          </a:xfrm>
          <a:prstGeom prst="rect">
            <a:avLst/>
          </a:prstGeom>
          <a:noFill/>
          <a:ln>
            <a:noFill/>
          </a:ln>
        </p:spPr>
      </p:pic>
      <p:sp>
        <p:nvSpPr>
          <p:cNvPr id="406" name="Google Shape;406;p21"/>
          <p:cNvSpPr txBox="1"/>
          <p:nvPr/>
        </p:nvSpPr>
        <p:spPr>
          <a:xfrm>
            <a:off x="2411347" y="2089825"/>
            <a:ext cx="2705400" cy="431100"/>
          </a:xfrm>
          <a:prstGeom prst="rect">
            <a:avLst/>
          </a:prstGeom>
          <a:solidFill>
            <a:srgbClr val="31859B"/>
          </a:solidFill>
          <a:ln>
            <a:noFill/>
          </a:ln>
        </p:spPr>
        <p:txBody>
          <a:bodyPr spcFirstLastPara="1" wrap="square" lIns="0" tIns="0" rIns="0" bIns="0" anchor="t" anchorCtr="0">
            <a:spAutoFit/>
          </a:bodyPr>
          <a:lstStyle/>
          <a:p>
            <a:pPr marL="0" marR="0" lvl="0" indent="0" algn="l" rtl="0">
              <a:lnSpc>
                <a:spcPct val="112857"/>
              </a:lnSpc>
              <a:spcBef>
                <a:spcPts val="0"/>
              </a:spcBef>
              <a:spcAft>
                <a:spcPts val="0"/>
              </a:spcAft>
              <a:buNone/>
            </a:pPr>
            <a:r>
              <a:rPr lang="en-US" sz="2800" b="1" i="1">
                <a:solidFill>
                  <a:schemeClr val="dk1"/>
                </a:solidFill>
                <a:latin typeface="Trebuchet MS"/>
                <a:ea typeface="Trebuchet MS"/>
                <a:cs typeface="Trebuchet MS"/>
                <a:sym typeface="Trebuchet MS"/>
              </a:rPr>
              <a:t>Technologies</a:t>
            </a:r>
            <a:endParaRPr sz="2800">
              <a:solidFill>
                <a:schemeClr val="dk1"/>
              </a:solidFill>
              <a:latin typeface="Trebuchet MS"/>
              <a:ea typeface="Trebuchet MS"/>
              <a:cs typeface="Trebuchet MS"/>
              <a:sym typeface="Trebuchet MS"/>
            </a:endParaRPr>
          </a:p>
        </p:txBody>
      </p:sp>
      <p:sp>
        <p:nvSpPr>
          <p:cNvPr id="407" name="Google Shape;407;p21"/>
          <p:cNvSpPr txBox="1"/>
          <p:nvPr/>
        </p:nvSpPr>
        <p:spPr>
          <a:xfrm>
            <a:off x="7735567" y="2092741"/>
            <a:ext cx="1854835" cy="410369"/>
          </a:xfrm>
          <a:prstGeom prst="rect">
            <a:avLst/>
          </a:prstGeom>
          <a:solidFill>
            <a:srgbClr val="31859B"/>
          </a:solidFill>
          <a:ln>
            <a:noFill/>
          </a:ln>
        </p:spPr>
        <p:txBody>
          <a:bodyPr spcFirstLastPara="1" wrap="square" lIns="0" tIns="0" rIns="0" bIns="0" anchor="t" anchorCtr="0">
            <a:spAutoFit/>
          </a:bodyPr>
          <a:lstStyle/>
          <a:p>
            <a:pPr marL="0" marR="0" lvl="0" indent="0" algn="l" rtl="0">
              <a:lnSpc>
                <a:spcPct val="112857"/>
              </a:lnSpc>
              <a:spcBef>
                <a:spcPts val="0"/>
              </a:spcBef>
              <a:spcAft>
                <a:spcPts val="0"/>
              </a:spcAft>
              <a:buNone/>
            </a:pPr>
            <a:r>
              <a:rPr lang="en-US" sz="2800" b="1" i="1">
                <a:solidFill>
                  <a:schemeClr val="dk1"/>
                </a:solidFill>
                <a:latin typeface="Trebuchet MS"/>
                <a:ea typeface="Trebuchet MS"/>
                <a:cs typeface="Trebuchet MS"/>
                <a:sym typeface="Trebuchet MS"/>
              </a:rPr>
              <a:t>Techniques</a:t>
            </a:r>
            <a:endParaRPr sz="2800">
              <a:solidFill>
                <a:schemeClr val="dk1"/>
              </a:solidFill>
              <a:latin typeface="Trebuchet MS"/>
              <a:ea typeface="Trebuchet MS"/>
              <a:cs typeface="Trebuchet MS"/>
              <a:sym typeface="Trebuchet MS"/>
            </a:endParaRPr>
          </a:p>
        </p:txBody>
      </p:sp>
      <p:sp>
        <p:nvSpPr>
          <p:cNvPr id="408" name="Google Shape;408;p21"/>
          <p:cNvSpPr txBox="1"/>
          <p:nvPr/>
        </p:nvSpPr>
        <p:spPr>
          <a:xfrm>
            <a:off x="2108286" y="2470403"/>
            <a:ext cx="2291080" cy="2333972"/>
          </a:xfrm>
          <a:prstGeom prst="rect">
            <a:avLst/>
          </a:prstGeom>
          <a:solidFill>
            <a:srgbClr val="31859B"/>
          </a:solidFill>
          <a:ln>
            <a:noFill/>
          </a:ln>
        </p:spPr>
        <p:txBody>
          <a:bodyPr spcFirstLastPara="1" wrap="square" lIns="0" tIns="165100" rIns="0" bIns="0" anchor="t" anchorCtr="0">
            <a:spAutoFit/>
          </a:bodyPr>
          <a:lstStyle/>
          <a:p>
            <a:pPr marL="298450" marR="0" lvl="0" indent="-285750" algn="l" rtl="0">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Python </a:t>
            </a:r>
            <a:endParaRPr sz="1800">
              <a:solidFill>
                <a:schemeClr val="dk1"/>
              </a:solidFill>
              <a:latin typeface="Calibri"/>
              <a:ea typeface="Calibri"/>
              <a:cs typeface="Calibri"/>
              <a:sym typeface="Calibri"/>
            </a:endParaRPr>
          </a:p>
          <a:p>
            <a:pPr marL="298450" marR="0" lvl="0" indent="-285750" algn="l" rtl="0">
              <a:lnSpc>
                <a:spcPct val="100000"/>
              </a:lnSpc>
              <a:spcBef>
                <a:spcPts val="13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NumPy</a:t>
            </a:r>
            <a:endParaRPr sz="1800">
              <a:solidFill>
                <a:schemeClr val="dk1"/>
              </a:solidFill>
              <a:latin typeface="Calibri"/>
              <a:ea typeface="Calibri"/>
              <a:cs typeface="Calibri"/>
              <a:sym typeface="Calibri"/>
            </a:endParaRPr>
          </a:p>
          <a:p>
            <a:pPr marL="298450" marR="0" lvl="0" indent="-285750" algn="l" rtl="0">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Tenserflow</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Weights&amp;Biases</a:t>
            </a:r>
            <a:endParaRPr sz="2000" b="1">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Google Colab</a:t>
            </a:r>
            <a:endParaRPr sz="2000">
              <a:solidFill>
                <a:schemeClr val="dk1"/>
              </a:solidFill>
              <a:latin typeface="Tahoma"/>
              <a:ea typeface="Tahoma"/>
              <a:cs typeface="Tahoma"/>
              <a:sym typeface="Tahoma"/>
            </a:endParaRPr>
          </a:p>
        </p:txBody>
      </p:sp>
      <p:sp>
        <p:nvSpPr>
          <p:cNvPr id="409" name="Google Shape;409;p21"/>
          <p:cNvSpPr txBox="1"/>
          <p:nvPr/>
        </p:nvSpPr>
        <p:spPr>
          <a:xfrm>
            <a:off x="7492657" y="2470403"/>
            <a:ext cx="2356485" cy="1854200"/>
          </a:xfrm>
          <a:prstGeom prst="rect">
            <a:avLst/>
          </a:prstGeom>
          <a:solidFill>
            <a:srgbClr val="31859B"/>
          </a:solidFill>
          <a:ln>
            <a:noFill/>
          </a:ln>
        </p:spPr>
        <p:txBody>
          <a:bodyPr spcFirstLastPara="1" wrap="square" lIns="0" tIns="165100" rIns="0" bIns="0" anchor="t" anchorCtr="0">
            <a:spAutoFit/>
          </a:bodyPr>
          <a:lstStyle/>
          <a:p>
            <a:pPr marL="298450" marR="0" lvl="0" indent="-285750" algn="l" rtl="0">
              <a:lnSpc>
                <a:spcPct val="10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Machine Learning</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Deep Learning</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Explainable AI</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Optimization</a:t>
            </a:r>
            <a:endParaRPr sz="2000">
              <a:solidFill>
                <a:schemeClr val="dk1"/>
              </a:solidFill>
              <a:latin typeface="Tahoma"/>
              <a:ea typeface="Tahoma"/>
              <a:cs typeface="Tahoma"/>
              <a:sym typeface="Tahoma"/>
            </a:endParaRPr>
          </a:p>
        </p:txBody>
      </p:sp>
      <p:grpSp>
        <p:nvGrpSpPr>
          <p:cNvPr id="410" name="Google Shape;410;p21"/>
          <p:cNvGrpSpPr/>
          <p:nvPr/>
        </p:nvGrpSpPr>
        <p:grpSpPr>
          <a:xfrm>
            <a:off x="0" y="6192687"/>
            <a:ext cx="12192000" cy="668655"/>
            <a:chOff x="0" y="6042212"/>
            <a:chExt cx="12192000" cy="668655"/>
          </a:xfrm>
        </p:grpSpPr>
        <p:sp>
          <p:nvSpPr>
            <p:cNvPr id="411" name="Google Shape;411;p21"/>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12" name="Google Shape;412;p21"/>
            <p:cNvPicPr preferRelativeResize="0"/>
            <p:nvPr/>
          </p:nvPicPr>
          <p:blipFill rotWithShape="1">
            <a:blip r:embed="rId4">
              <a:alphaModFix/>
            </a:blip>
            <a:srcRect/>
            <a:stretch/>
          </p:blipFill>
          <p:spPr>
            <a:xfrm>
              <a:off x="208502" y="6208330"/>
              <a:ext cx="1859168" cy="331995"/>
            </a:xfrm>
            <a:prstGeom prst="rect">
              <a:avLst/>
            </a:prstGeom>
            <a:solidFill>
              <a:srgbClr val="31859C"/>
            </a:solidFill>
            <a:ln>
              <a:noFill/>
            </a:ln>
          </p:spPr>
        </p:pic>
      </p:grpSp>
      <p:sp>
        <p:nvSpPr>
          <p:cNvPr id="413" name="Google Shape;413;p21"/>
          <p:cNvSpPr txBox="1"/>
          <p:nvPr/>
        </p:nvSpPr>
        <p:spPr>
          <a:xfrm>
            <a:off x="3552123" y="6378791"/>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414" name="Google Shape;414;p21"/>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415" name="Google Shape;415;p21"/>
          <p:cNvSpPr txBox="1"/>
          <p:nvPr/>
        </p:nvSpPr>
        <p:spPr>
          <a:xfrm>
            <a:off x="7932210" y="6381873"/>
            <a:ext cx="2099422" cy="278281"/>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31c90e09af7_2_8"/>
          <p:cNvSpPr txBox="1">
            <a:spLocks noGrp="1"/>
          </p:cNvSpPr>
          <p:nvPr>
            <p:ph type="title"/>
          </p:nvPr>
        </p:nvSpPr>
        <p:spPr>
          <a:xfrm>
            <a:off x="432673" y="812300"/>
            <a:ext cx="9882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Survival Prediction</a:t>
            </a:r>
            <a:endParaRPr/>
          </a:p>
        </p:txBody>
      </p:sp>
      <p:sp>
        <p:nvSpPr>
          <p:cNvPr id="421" name="Google Shape;421;g31c90e09af7_2_8"/>
          <p:cNvSpPr/>
          <p:nvPr/>
        </p:nvSpPr>
        <p:spPr>
          <a:xfrm>
            <a:off x="253650" y="1869500"/>
            <a:ext cx="11550628" cy="4523805"/>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g31c90e09af7_2_8"/>
          <p:cNvSpPr txBox="1">
            <a:spLocks noGrp="1"/>
          </p:cNvSpPr>
          <p:nvPr>
            <p:ph type="body" idx="1"/>
          </p:nvPr>
        </p:nvSpPr>
        <p:spPr>
          <a:xfrm>
            <a:off x="396600" y="2053450"/>
            <a:ext cx="11398800" cy="4155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1600" b="1">
                <a:latin typeface="Arial"/>
                <a:ea typeface="Arial"/>
                <a:cs typeface="Arial"/>
                <a:sym typeface="Arial"/>
              </a:rPr>
              <a:t>Histological Imaging</a:t>
            </a:r>
            <a:r>
              <a:rPr lang="en-US" sz="1600">
                <a:latin typeface="Arial"/>
                <a:ea typeface="Arial"/>
                <a:cs typeface="Arial"/>
                <a:sym typeface="Arial"/>
              </a:rPr>
              <a:t>: Histological imaging involves examining tissue samples under a microscope to study cellular structures and compositions. It uses staining techniques to visualize tissue components. This method helps identify abnormalities, such as cancerous cells. It provides vital information for diagnosis and treatment.</a:t>
            </a:r>
            <a:endParaRPr sz="16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600">
              <a:latin typeface="Arial"/>
              <a:ea typeface="Arial"/>
              <a:cs typeface="Arial"/>
              <a:sym typeface="Arial"/>
            </a:endParaRPr>
          </a:p>
          <a:p>
            <a:pPr marL="0" lvl="0" indent="0" algn="l" rtl="0">
              <a:spcBef>
                <a:spcPts val="0"/>
              </a:spcBef>
              <a:spcAft>
                <a:spcPts val="0"/>
              </a:spcAft>
              <a:buNone/>
            </a:pPr>
            <a:r>
              <a:rPr lang="en-US" sz="1600" b="1">
                <a:latin typeface="Arial"/>
                <a:ea typeface="Arial"/>
                <a:cs typeface="Arial"/>
                <a:sym typeface="Arial"/>
              </a:rPr>
              <a:t>Somatic Mutation</a:t>
            </a:r>
            <a:r>
              <a:rPr lang="en-US" sz="1600">
                <a:latin typeface="Arial"/>
                <a:ea typeface="Arial"/>
                <a:cs typeface="Arial"/>
                <a:sym typeface="Arial"/>
              </a:rPr>
              <a:t>: A somatic mutation occurs in the DNA of somatic cells during an individual’s lifetime and is not inherited. These mutations can result from environmental factors or DNA replication errors. Somatic mutations play a crucial role in cancer development. They can lead to uncontrolled cell division and tumor growth.</a:t>
            </a:r>
            <a:endParaRPr sz="16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600">
              <a:latin typeface="Arial"/>
              <a:ea typeface="Arial"/>
              <a:cs typeface="Arial"/>
              <a:sym typeface="Arial"/>
            </a:endParaRPr>
          </a:p>
          <a:p>
            <a:pPr marL="0" lvl="0" indent="0" algn="l" rtl="0">
              <a:spcBef>
                <a:spcPts val="0"/>
              </a:spcBef>
              <a:spcAft>
                <a:spcPts val="0"/>
              </a:spcAft>
              <a:buNone/>
            </a:pPr>
            <a:r>
              <a:rPr lang="en-US" sz="1600" b="1">
                <a:latin typeface="Arial"/>
                <a:ea typeface="Arial"/>
                <a:cs typeface="Arial"/>
                <a:sym typeface="Arial"/>
              </a:rPr>
              <a:t>RNA</a:t>
            </a:r>
            <a:r>
              <a:rPr lang="en-US" sz="1600">
                <a:latin typeface="Arial"/>
                <a:ea typeface="Arial"/>
                <a:cs typeface="Arial"/>
                <a:sym typeface="Arial"/>
              </a:rPr>
              <a:t>: RNA is a single-stranded molecule that plays a key role in gene expression and protein synthesis. It includes various forms such as mRNA, tRNA, and rRNA. mRNA serves as the template for translating genetic information into proteins. Studying RNA provides insight into gene regulation and disease mechanisms.</a:t>
            </a:r>
            <a:endParaRPr sz="16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600" b="1">
                <a:latin typeface="Arial"/>
                <a:ea typeface="Arial"/>
                <a:cs typeface="Arial"/>
                <a:sym typeface="Arial"/>
              </a:rPr>
              <a:t>Multiomics</a:t>
            </a:r>
            <a:r>
              <a:rPr lang="en-US" sz="1600">
                <a:latin typeface="Arial"/>
                <a:ea typeface="Arial"/>
                <a:cs typeface="Arial"/>
                <a:sym typeface="Arial"/>
              </a:rPr>
              <a:t>: Multiomics integrates multiple biological data types, such as genomics, proteomics, and transcriptomics, to analyze complex biological systems. This approach uncovers interactions between genes, proteins, and metabolites. It enables a comprehensive understanding of diseases. Multiomics aids in biomarker discovery and personalized medicine.</a:t>
            </a:r>
            <a:endParaRPr sz="1600">
              <a:latin typeface="Arial"/>
              <a:ea typeface="Arial"/>
              <a:cs typeface="Arial"/>
              <a:sym typeface="Arial"/>
            </a:endParaRPr>
          </a:p>
          <a:p>
            <a:pPr marL="0" lvl="0" indent="0" algn="l" rtl="0">
              <a:spcBef>
                <a:spcPts val="0"/>
              </a:spcBef>
              <a:spcAft>
                <a:spcPts val="0"/>
              </a:spcAft>
              <a:buNone/>
            </a:pPr>
            <a:endParaRPr sz="300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31c90e09af7_2_15"/>
          <p:cNvSpPr txBox="1">
            <a:spLocks noGrp="1"/>
          </p:cNvSpPr>
          <p:nvPr>
            <p:ph type="title"/>
          </p:nvPr>
        </p:nvSpPr>
        <p:spPr>
          <a:xfrm>
            <a:off x="432675" y="812300"/>
            <a:ext cx="10233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Major Data sets Used In Litriture</a:t>
            </a:r>
            <a:endParaRPr/>
          </a:p>
        </p:txBody>
      </p:sp>
      <p:sp>
        <p:nvSpPr>
          <p:cNvPr id="428" name="Google Shape;428;g31c90e09af7_2_15"/>
          <p:cNvSpPr/>
          <p:nvPr/>
        </p:nvSpPr>
        <p:spPr>
          <a:xfrm>
            <a:off x="552450" y="1489700"/>
            <a:ext cx="11629561" cy="3511013"/>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g31c90e09af7_2_15"/>
          <p:cNvSpPr txBox="1">
            <a:spLocks noGrp="1"/>
          </p:cNvSpPr>
          <p:nvPr>
            <p:ph type="body" idx="1"/>
          </p:nvPr>
        </p:nvSpPr>
        <p:spPr>
          <a:xfrm>
            <a:off x="703525" y="1758150"/>
            <a:ext cx="11715900" cy="33417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a:t>
            </a:r>
            <a:r>
              <a:rPr lang="en-US" sz="1500">
                <a:latin typeface="Times New Roman"/>
                <a:ea typeface="Times New Roman"/>
                <a:cs typeface="Times New Roman"/>
                <a:sym typeface="Times New Roman"/>
              </a:rPr>
              <a:t>        </a:t>
            </a:r>
            <a:r>
              <a:rPr lang="en-US" sz="1900">
                <a:latin typeface="Arial"/>
                <a:ea typeface="Arial"/>
                <a:cs typeface="Arial"/>
                <a:sym typeface="Arial"/>
              </a:rPr>
              <a:t>Major Datasets used in Literature</a:t>
            </a:r>
            <a:endParaRPr sz="1900">
              <a:latin typeface="Arial"/>
              <a:ea typeface="Arial"/>
              <a:cs typeface="Arial"/>
              <a:sym typeface="Arial"/>
            </a:endParaRPr>
          </a:p>
          <a:p>
            <a:pPr marL="914400" lvl="0" indent="0" algn="l" rtl="0">
              <a:lnSpc>
                <a:spcPct val="115000"/>
              </a:lnSpc>
              <a:spcBef>
                <a:spcPts val="1200"/>
              </a:spcBef>
              <a:spcAft>
                <a:spcPts val="0"/>
              </a:spcAft>
              <a:buClr>
                <a:schemeClr val="dk1"/>
              </a:buClr>
              <a:buSzPts val="1100"/>
              <a:buFont typeface="Arial"/>
              <a:buNone/>
            </a:pPr>
            <a:r>
              <a:rPr lang="en-US" sz="1900">
                <a:latin typeface="Courier New"/>
                <a:ea typeface="Courier New"/>
                <a:cs typeface="Courier New"/>
                <a:sym typeface="Courier New"/>
              </a:rPr>
              <a:t>o</a:t>
            </a:r>
            <a:r>
              <a:rPr lang="en-US" sz="1500">
                <a:latin typeface="Times New Roman"/>
                <a:ea typeface="Times New Roman"/>
                <a:cs typeface="Times New Roman"/>
                <a:sym typeface="Times New Roman"/>
              </a:rPr>
              <a:t>   </a:t>
            </a:r>
            <a:r>
              <a:rPr lang="en-US" sz="1900">
                <a:latin typeface="Arial"/>
                <a:ea typeface="Arial"/>
                <a:cs typeface="Arial"/>
                <a:sym typeface="Arial"/>
              </a:rPr>
              <a:t>Surveillance, Epidemiology, and End Results (SEER)</a:t>
            </a:r>
            <a:endParaRPr sz="1900">
              <a:latin typeface="Arial"/>
              <a:ea typeface="Arial"/>
              <a:cs typeface="Arial"/>
              <a:sym typeface="Arial"/>
            </a:endParaRPr>
          </a:p>
          <a:p>
            <a:pPr marL="914400" lvl="0" indent="0" algn="l" rtl="0">
              <a:lnSpc>
                <a:spcPct val="115000"/>
              </a:lnSpc>
              <a:spcBef>
                <a:spcPts val="1200"/>
              </a:spcBef>
              <a:spcAft>
                <a:spcPts val="0"/>
              </a:spcAft>
              <a:buClr>
                <a:schemeClr val="dk1"/>
              </a:buClr>
              <a:buSzPts val="1100"/>
              <a:buFont typeface="Arial"/>
              <a:buNone/>
            </a:pPr>
            <a:r>
              <a:rPr lang="en-US" sz="1900">
                <a:latin typeface="Courier New"/>
                <a:ea typeface="Courier New"/>
                <a:cs typeface="Courier New"/>
                <a:sym typeface="Courier New"/>
              </a:rPr>
              <a:t>o</a:t>
            </a:r>
            <a:r>
              <a:rPr lang="en-US" sz="1500">
                <a:latin typeface="Times New Roman"/>
                <a:ea typeface="Times New Roman"/>
                <a:cs typeface="Times New Roman"/>
                <a:sym typeface="Times New Roman"/>
              </a:rPr>
              <a:t>   </a:t>
            </a:r>
            <a:r>
              <a:rPr lang="en-US" sz="1900">
                <a:latin typeface="Arial"/>
                <a:ea typeface="Arial"/>
                <a:cs typeface="Arial"/>
                <a:sym typeface="Arial"/>
              </a:rPr>
              <a:t>The Cancer Genome Atlas Program (TCGA) – Lung Adenocarcinoma 2014 (multiple available)</a:t>
            </a:r>
            <a:endParaRPr sz="1900">
              <a:latin typeface="Arial"/>
              <a:ea typeface="Arial"/>
              <a:cs typeface="Arial"/>
              <a:sym typeface="Arial"/>
            </a:endParaRPr>
          </a:p>
          <a:p>
            <a:pPr marL="914400" lvl="0" indent="0" algn="l" rtl="0">
              <a:lnSpc>
                <a:spcPct val="115000"/>
              </a:lnSpc>
              <a:spcBef>
                <a:spcPts val="1200"/>
              </a:spcBef>
              <a:spcAft>
                <a:spcPts val="0"/>
              </a:spcAft>
              <a:buClr>
                <a:schemeClr val="dk1"/>
              </a:buClr>
              <a:buSzPts val="1100"/>
              <a:buFont typeface="Arial"/>
              <a:buNone/>
            </a:pPr>
            <a:r>
              <a:rPr lang="en-US" sz="1900">
                <a:latin typeface="Courier New"/>
                <a:ea typeface="Courier New"/>
                <a:cs typeface="Courier New"/>
                <a:sym typeface="Courier New"/>
              </a:rPr>
              <a:t>o</a:t>
            </a:r>
            <a:r>
              <a:rPr lang="en-US" sz="1500">
                <a:latin typeface="Times New Roman"/>
                <a:ea typeface="Times New Roman"/>
                <a:cs typeface="Times New Roman"/>
                <a:sym typeface="Times New Roman"/>
              </a:rPr>
              <a:t>   </a:t>
            </a:r>
            <a:r>
              <a:rPr lang="en-US" sz="1900">
                <a:latin typeface="Arial"/>
                <a:ea typeface="Arial"/>
                <a:cs typeface="Arial"/>
                <a:sym typeface="Arial"/>
              </a:rPr>
              <a:t>The Cancer Imaging Archive | NSCLC-Radiomics</a:t>
            </a:r>
            <a:endParaRPr sz="1900">
              <a:latin typeface="Arial"/>
              <a:ea typeface="Arial"/>
              <a:cs typeface="Arial"/>
              <a:sym typeface="Arial"/>
            </a:endParaRPr>
          </a:p>
          <a:p>
            <a:pPr marL="914400" lvl="0" indent="0" algn="l" rtl="0">
              <a:lnSpc>
                <a:spcPct val="115000"/>
              </a:lnSpc>
              <a:spcBef>
                <a:spcPts val="1200"/>
              </a:spcBef>
              <a:spcAft>
                <a:spcPts val="0"/>
              </a:spcAft>
              <a:buClr>
                <a:schemeClr val="dk1"/>
              </a:buClr>
              <a:buSzPts val="1100"/>
              <a:buFont typeface="Arial"/>
              <a:buNone/>
            </a:pPr>
            <a:r>
              <a:rPr lang="en-US" sz="1900">
                <a:latin typeface="Courier New"/>
                <a:ea typeface="Courier New"/>
                <a:cs typeface="Courier New"/>
                <a:sym typeface="Courier New"/>
              </a:rPr>
              <a:t>o</a:t>
            </a:r>
            <a:r>
              <a:rPr lang="en-US" sz="1500">
                <a:latin typeface="Times New Roman"/>
                <a:ea typeface="Times New Roman"/>
                <a:cs typeface="Times New Roman"/>
                <a:sym typeface="Times New Roman"/>
              </a:rPr>
              <a:t>   </a:t>
            </a:r>
            <a:r>
              <a:rPr lang="en-US" sz="1900">
                <a:latin typeface="Arial"/>
                <a:ea typeface="Arial"/>
                <a:cs typeface="Arial"/>
                <a:sym typeface="Arial"/>
              </a:rPr>
              <a:t>BPC NSCLC 2.0-public</a:t>
            </a:r>
            <a:endParaRPr sz="1900">
              <a:latin typeface="Arial"/>
              <a:ea typeface="Arial"/>
              <a:cs typeface="Arial"/>
              <a:sym typeface="Arial"/>
            </a:endParaRPr>
          </a:p>
          <a:p>
            <a:pPr marL="914400" lvl="0" indent="0" algn="l" rtl="0">
              <a:lnSpc>
                <a:spcPct val="115000"/>
              </a:lnSpc>
              <a:spcBef>
                <a:spcPts val="1200"/>
              </a:spcBef>
              <a:spcAft>
                <a:spcPts val="0"/>
              </a:spcAft>
              <a:buClr>
                <a:schemeClr val="dk1"/>
              </a:buClr>
              <a:buSzPts val="1100"/>
              <a:buFont typeface="Arial"/>
              <a:buNone/>
            </a:pPr>
            <a:r>
              <a:rPr lang="en-US" sz="1900">
                <a:latin typeface="Courier New"/>
                <a:ea typeface="Courier New"/>
                <a:cs typeface="Courier New"/>
                <a:sym typeface="Courier New"/>
              </a:rPr>
              <a:t>o</a:t>
            </a:r>
            <a:r>
              <a:rPr lang="en-US" sz="1500">
                <a:latin typeface="Times New Roman"/>
                <a:ea typeface="Times New Roman"/>
                <a:cs typeface="Times New Roman"/>
                <a:sym typeface="Times New Roman"/>
              </a:rPr>
              <a:t>   </a:t>
            </a:r>
            <a:r>
              <a:rPr lang="en-US" sz="1900">
                <a:latin typeface="Arial"/>
                <a:ea typeface="Arial"/>
                <a:cs typeface="Arial"/>
                <a:sym typeface="Arial"/>
              </a:rPr>
              <a:t>Prostate, Lung, Colorectal and Ovarian (PLCO) Cancer Screening Trial Works done in literature</a:t>
            </a:r>
            <a:endParaRPr sz="1900">
              <a:latin typeface="Arial"/>
              <a:ea typeface="Arial"/>
              <a:cs typeface="Arial"/>
              <a:sym typeface="Arial"/>
            </a:endParaRPr>
          </a:p>
          <a:p>
            <a:pPr marL="0" lvl="0" indent="0" algn="l" rtl="0">
              <a:spcBef>
                <a:spcPts val="1200"/>
              </a:spcBef>
              <a:spcAft>
                <a:spcPts val="0"/>
              </a:spcAft>
              <a:buNone/>
            </a:pPr>
            <a:endParaRPr sz="2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31c90e09af7_2_22"/>
          <p:cNvSpPr txBox="1">
            <a:spLocks noGrp="1"/>
          </p:cNvSpPr>
          <p:nvPr>
            <p:ph type="title"/>
          </p:nvPr>
        </p:nvSpPr>
        <p:spPr>
          <a:xfrm>
            <a:off x="432670" y="812291"/>
            <a:ext cx="3183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SEER</a:t>
            </a:r>
            <a:endParaRPr/>
          </a:p>
        </p:txBody>
      </p:sp>
      <p:sp>
        <p:nvSpPr>
          <p:cNvPr id="435" name="Google Shape;435;g31c90e09af7_2_22"/>
          <p:cNvSpPr/>
          <p:nvPr/>
        </p:nvSpPr>
        <p:spPr>
          <a:xfrm>
            <a:off x="552450" y="1489700"/>
            <a:ext cx="10235067" cy="3511013"/>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g31c90e09af7_2_22"/>
          <p:cNvSpPr txBox="1">
            <a:spLocks noGrp="1"/>
          </p:cNvSpPr>
          <p:nvPr>
            <p:ph type="body" idx="1"/>
          </p:nvPr>
        </p:nvSpPr>
        <p:spPr>
          <a:xfrm>
            <a:off x="-361150" y="1577350"/>
            <a:ext cx="10854900" cy="3863400"/>
          </a:xfrm>
          <a:prstGeom prst="rect">
            <a:avLst/>
          </a:prstGeom>
        </p:spPr>
        <p:txBody>
          <a:bodyPr spcFirstLastPara="1" wrap="square" lIns="0" tIns="0" rIns="0" bIns="0" anchor="t" anchorCtr="0">
            <a:spAutoFit/>
          </a:bodyPr>
          <a:lstStyle/>
          <a:p>
            <a:pPr marL="1371600" lvl="0" indent="0" algn="l" rtl="0">
              <a:lnSpc>
                <a:spcPct val="115000"/>
              </a:lnSpc>
              <a:spcBef>
                <a:spcPts val="1200"/>
              </a:spcBef>
              <a:spcAft>
                <a:spcPts val="0"/>
              </a:spcAft>
              <a:buClr>
                <a:schemeClr val="dk1"/>
              </a:buClr>
              <a:buSzPts val="1100"/>
              <a:buFont typeface="Arial"/>
              <a:buNone/>
            </a:pPr>
            <a:r>
              <a:rPr lang="en-US" sz="2000">
                <a:latin typeface="Arial"/>
                <a:ea typeface="Arial"/>
                <a:cs typeface="Arial"/>
                <a:sym typeface="Arial"/>
              </a:rPr>
              <a:t>§</a:t>
            </a:r>
            <a:r>
              <a:rPr lang="en-US" sz="1600">
                <a:latin typeface="Times New Roman"/>
                <a:ea typeface="Times New Roman"/>
                <a:cs typeface="Times New Roman"/>
                <a:sym typeface="Times New Roman"/>
              </a:rPr>
              <a:t>  </a:t>
            </a:r>
            <a:r>
              <a:rPr lang="en-US" sz="2000">
                <a:latin typeface="Arial"/>
                <a:ea typeface="Arial"/>
                <a:cs typeface="Arial"/>
                <a:sym typeface="Arial"/>
              </a:rPr>
              <a:t>Lung Cancer Survivability Prediction with Recursive Feature Elimination using Random Forest and Ensemble Classifiers.</a:t>
            </a:r>
            <a:endParaRPr sz="2000">
              <a:latin typeface="Arial"/>
              <a:ea typeface="Arial"/>
              <a:cs typeface="Arial"/>
              <a:sym typeface="Arial"/>
            </a:endParaRPr>
          </a:p>
          <a:p>
            <a:pPr marL="1371600" lvl="0" indent="0" algn="l" rtl="0">
              <a:lnSpc>
                <a:spcPct val="115000"/>
              </a:lnSpc>
              <a:spcBef>
                <a:spcPts val="1200"/>
              </a:spcBef>
              <a:spcAft>
                <a:spcPts val="0"/>
              </a:spcAft>
              <a:buClr>
                <a:schemeClr val="dk1"/>
              </a:buClr>
              <a:buSzPts val="1100"/>
              <a:buFont typeface="Arial"/>
              <a:buNone/>
            </a:pPr>
            <a:r>
              <a:rPr lang="en-US" sz="2000">
                <a:latin typeface="Arial"/>
                <a:ea typeface="Arial"/>
                <a:cs typeface="Arial"/>
                <a:sym typeface="Arial"/>
              </a:rPr>
              <a:t>§</a:t>
            </a:r>
            <a:r>
              <a:rPr lang="en-US" sz="1600">
                <a:latin typeface="Times New Roman"/>
                <a:ea typeface="Times New Roman"/>
                <a:cs typeface="Times New Roman"/>
                <a:sym typeface="Times New Roman"/>
              </a:rPr>
              <a:t>  </a:t>
            </a:r>
            <a:r>
              <a:rPr lang="en-US" sz="2000">
                <a:latin typeface="Arial"/>
                <a:ea typeface="Arial"/>
                <a:cs typeface="Arial"/>
                <a:sym typeface="Arial"/>
              </a:rPr>
              <a:t>Prognostic analysis of patients with non-small cell lung cancer based on Bayesian network model</a:t>
            </a:r>
            <a:endParaRPr sz="2000">
              <a:latin typeface="Arial"/>
              <a:ea typeface="Arial"/>
              <a:cs typeface="Arial"/>
              <a:sym typeface="Arial"/>
            </a:endParaRPr>
          </a:p>
          <a:p>
            <a:pPr marL="1371600" lvl="0" indent="0" algn="l" rtl="0">
              <a:lnSpc>
                <a:spcPct val="115000"/>
              </a:lnSpc>
              <a:spcBef>
                <a:spcPts val="1200"/>
              </a:spcBef>
              <a:spcAft>
                <a:spcPts val="0"/>
              </a:spcAft>
              <a:buClr>
                <a:schemeClr val="dk1"/>
              </a:buClr>
              <a:buSzPts val="1100"/>
              <a:buFont typeface="Arial"/>
              <a:buNone/>
            </a:pPr>
            <a:r>
              <a:rPr lang="en-US" sz="2000">
                <a:latin typeface="Arial"/>
                <a:ea typeface="Arial"/>
                <a:cs typeface="Arial"/>
                <a:sym typeface="Arial"/>
              </a:rPr>
              <a:t>§</a:t>
            </a:r>
            <a:r>
              <a:rPr lang="en-US" sz="1600">
                <a:latin typeface="Times New Roman"/>
                <a:ea typeface="Times New Roman"/>
                <a:cs typeface="Times New Roman"/>
                <a:sym typeface="Times New Roman"/>
              </a:rPr>
              <a:t>  </a:t>
            </a:r>
            <a:r>
              <a:rPr lang="en-US" sz="2000">
                <a:latin typeface="Arial"/>
                <a:ea typeface="Arial"/>
                <a:cs typeface="Arial"/>
                <a:sym typeface="Arial"/>
              </a:rPr>
              <a:t>A Two-Step Machine Learning Model for Stage-Specific Disease Survivability Prediction</a:t>
            </a:r>
            <a:endParaRPr sz="2000">
              <a:latin typeface="Arial"/>
              <a:ea typeface="Arial"/>
              <a:cs typeface="Arial"/>
              <a:sym typeface="Arial"/>
            </a:endParaRPr>
          </a:p>
          <a:p>
            <a:pPr marL="1371600" lvl="0" indent="0" algn="l" rtl="0">
              <a:lnSpc>
                <a:spcPct val="115000"/>
              </a:lnSpc>
              <a:spcBef>
                <a:spcPts val="1200"/>
              </a:spcBef>
              <a:spcAft>
                <a:spcPts val="0"/>
              </a:spcAft>
              <a:buClr>
                <a:schemeClr val="dk1"/>
              </a:buClr>
              <a:buSzPts val="1100"/>
              <a:buFont typeface="Arial"/>
              <a:buNone/>
            </a:pPr>
            <a:r>
              <a:rPr lang="en-US" sz="2000">
                <a:latin typeface="Arial"/>
                <a:ea typeface="Arial"/>
                <a:cs typeface="Arial"/>
                <a:sym typeface="Arial"/>
              </a:rPr>
              <a:t>§</a:t>
            </a:r>
            <a:r>
              <a:rPr lang="en-US" sz="1600">
                <a:latin typeface="Times New Roman"/>
                <a:ea typeface="Times New Roman"/>
                <a:cs typeface="Times New Roman"/>
                <a:sym typeface="Times New Roman"/>
              </a:rPr>
              <a:t>  </a:t>
            </a:r>
            <a:r>
              <a:rPr lang="en-US" sz="2000">
                <a:latin typeface="Arial"/>
                <a:ea typeface="Arial"/>
                <a:cs typeface="Arial"/>
                <a:sym typeface="Arial"/>
              </a:rPr>
              <a:t>Effect of socioeconomic status on lung cancer survival: A mediation analysis based on Bayesian network approach</a:t>
            </a:r>
            <a:endParaRPr sz="2000">
              <a:latin typeface="Arial"/>
              <a:ea typeface="Arial"/>
              <a:cs typeface="Arial"/>
              <a:sym typeface="Arial"/>
            </a:endParaRPr>
          </a:p>
          <a:p>
            <a:pPr marL="0" lvl="0" indent="0" algn="l" rtl="0">
              <a:spcBef>
                <a:spcPts val="1200"/>
              </a:spcBef>
              <a:spcAft>
                <a:spcPts val="0"/>
              </a:spcAft>
              <a:buNone/>
            </a:pPr>
            <a:endParaRPr sz="2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2"/>
        <p:cNvGrpSpPr/>
        <p:nvPr/>
      </p:nvGrpSpPr>
      <p:grpSpPr>
        <a:xfrm>
          <a:off x="0" y="0"/>
          <a:ext cx="0" cy="0"/>
          <a:chOff x="0" y="0"/>
          <a:chExt cx="0" cy="0"/>
        </a:xfrm>
      </p:grpSpPr>
      <p:grpSp>
        <p:nvGrpSpPr>
          <p:cNvPr id="73" name="Google Shape;73;p3"/>
          <p:cNvGrpSpPr/>
          <p:nvPr/>
        </p:nvGrpSpPr>
        <p:grpSpPr>
          <a:xfrm>
            <a:off x="4262069" y="1143117"/>
            <a:ext cx="3654425" cy="640080"/>
            <a:chOff x="4184116" y="1163980"/>
            <a:chExt cx="3654425" cy="640080"/>
          </a:xfrm>
        </p:grpSpPr>
        <p:sp>
          <p:nvSpPr>
            <p:cNvPr id="74" name="Google Shape;74;p3"/>
            <p:cNvSpPr/>
            <p:nvPr/>
          </p:nvSpPr>
          <p:spPr>
            <a:xfrm>
              <a:off x="4184116" y="1163980"/>
              <a:ext cx="3654425" cy="640080"/>
            </a:xfrm>
            <a:custGeom>
              <a:avLst/>
              <a:gdLst/>
              <a:ahLst/>
              <a:cxnLst/>
              <a:rect l="l" t="t" r="r" b="b"/>
              <a:pathLst>
                <a:path w="3654425" h="640080" extrusionOk="0">
                  <a:moveTo>
                    <a:pt x="3547793" y="0"/>
                  </a:moveTo>
                  <a:lnTo>
                    <a:pt x="106631" y="0"/>
                  </a:lnTo>
                  <a:lnTo>
                    <a:pt x="65125" y="8379"/>
                  </a:lnTo>
                  <a:lnTo>
                    <a:pt x="31231" y="31232"/>
                  </a:lnTo>
                  <a:lnTo>
                    <a:pt x="8379" y="65126"/>
                  </a:lnTo>
                  <a:lnTo>
                    <a:pt x="0" y="106633"/>
                  </a:lnTo>
                  <a:lnTo>
                    <a:pt x="0" y="533139"/>
                  </a:lnTo>
                  <a:lnTo>
                    <a:pt x="8379" y="574645"/>
                  </a:lnTo>
                  <a:lnTo>
                    <a:pt x="31231" y="608539"/>
                  </a:lnTo>
                  <a:lnTo>
                    <a:pt x="65125" y="631391"/>
                  </a:lnTo>
                  <a:lnTo>
                    <a:pt x="106631" y="639771"/>
                  </a:lnTo>
                  <a:lnTo>
                    <a:pt x="3547793" y="639771"/>
                  </a:lnTo>
                  <a:lnTo>
                    <a:pt x="3589299" y="631391"/>
                  </a:lnTo>
                  <a:lnTo>
                    <a:pt x="3623193" y="608539"/>
                  </a:lnTo>
                  <a:lnTo>
                    <a:pt x="3646045" y="574645"/>
                  </a:lnTo>
                  <a:lnTo>
                    <a:pt x="3654424" y="533139"/>
                  </a:lnTo>
                  <a:lnTo>
                    <a:pt x="3654424" y="106633"/>
                  </a:lnTo>
                  <a:lnTo>
                    <a:pt x="3646045" y="65126"/>
                  </a:lnTo>
                  <a:lnTo>
                    <a:pt x="3623193" y="31232"/>
                  </a:lnTo>
                  <a:lnTo>
                    <a:pt x="3589299" y="8379"/>
                  </a:lnTo>
                  <a:lnTo>
                    <a:pt x="3547793"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3"/>
            <p:cNvSpPr/>
            <p:nvPr/>
          </p:nvSpPr>
          <p:spPr>
            <a:xfrm>
              <a:off x="4184116" y="1163980"/>
              <a:ext cx="3654425" cy="640080"/>
            </a:xfrm>
            <a:custGeom>
              <a:avLst/>
              <a:gdLst/>
              <a:ahLst/>
              <a:cxnLst/>
              <a:rect l="l" t="t" r="r" b="b"/>
              <a:pathLst>
                <a:path w="3654425" h="640080" extrusionOk="0">
                  <a:moveTo>
                    <a:pt x="0" y="106631"/>
                  </a:moveTo>
                  <a:lnTo>
                    <a:pt x="8379" y="65125"/>
                  </a:lnTo>
                  <a:lnTo>
                    <a:pt x="31231" y="31231"/>
                  </a:lnTo>
                  <a:lnTo>
                    <a:pt x="65125" y="8379"/>
                  </a:lnTo>
                  <a:lnTo>
                    <a:pt x="106631" y="0"/>
                  </a:lnTo>
                  <a:lnTo>
                    <a:pt x="3547794" y="0"/>
                  </a:lnTo>
                  <a:lnTo>
                    <a:pt x="3589299" y="8379"/>
                  </a:lnTo>
                  <a:lnTo>
                    <a:pt x="3623193" y="31231"/>
                  </a:lnTo>
                  <a:lnTo>
                    <a:pt x="3646045" y="65125"/>
                  </a:lnTo>
                  <a:lnTo>
                    <a:pt x="3654425" y="106631"/>
                  </a:lnTo>
                  <a:lnTo>
                    <a:pt x="3654425" y="533139"/>
                  </a:lnTo>
                  <a:lnTo>
                    <a:pt x="3646045" y="574645"/>
                  </a:lnTo>
                  <a:lnTo>
                    <a:pt x="3623193" y="608539"/>
                  </a:lnTo>
                  <a:lnTo>
                    <a:pt x="3589299" y="631391"/>
                  </a:lnTo>
                  <a:lnTo>
                    <a:pt x="3547794" y="639771"/>
                  </a:lnTo>
                  <a:lnTo>
                    <a:pt x="106631" y="639771"/>
                  </a:lnTo>
                  <a:lnTo>
                    <a:pt x="65125" y="631391"/>
                  </a:lnTo>
                  <a:lnTo>
                    <a:pt x="31231" y="608539"/>
                  </a:lnTo>
                  <a:lnTo>
                    <a:pt x="8379" y="574645"/>
                  </a:lnTo>
                  <a:lnTo>
                    <a:pt x="0" y="533139"/>
                  </a:lnTo>
                  <a:lnTo>
                    <a:pt x="0" y="106631"/>
                  </a:lnTo>
                  <a:close/>
                </a:path>
              </a:pathLst>
            </a:custGeom>
            <a:solidFill>
              <a:srgbClr val="31859B"/>
            </a:solidFill>
            <a:ln w="12700" cap="flat" cmpd="sng">
              <a:solidFill>
                <a:srgbClr val="ECD6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6" name="Google Shape;76;p3"/>
          <p:cNvSpPr txBox="1">
            <a:spLocks noGrp="1"/>
          </p:cNvSpPr>
          <p:nvPr>
            <p:ph type="title"/>
          </p:nvPr>
        </p:nvSpPr>
        <p:spPr>
          <a:xfrm>
            <a:off x="4527182" y="1231879"/>
            <a:ext cx="3124199" cy="505267"/>
          </a:xfrm>
          <a:prstGeom prst="rect">
            <a:avLst/>
          </a:prstGeom>
          <a:solidFill>
            <a:srgbClr val="31859C"/>
          </a:solid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3200" b="0">
                <a:solidFill>
                  <a:schemeClr val="dk1"/>
                </a:solidFill>
              </a:rPr>
              <a:t>INTRODUCTION</a:t>
            </a:r>
            <a:endParaRPr/>
          </a:p>
        </p:txBody>
      </p:sp>
      <p:grpSp>
        <p:nvGrpSpPr>
          <p:cNvPr id="77" name="Google Shape;77;p3"/>
          <p:cNvGrpSpPr/>
          <p:nvPr/>
        </p:nvGrpSpPr>
        <p:grpSpPr>
          <a:xfrm>
            <a:off x="3991241" y="2281259"/>
            <a:ext cx="4196080" cy="640080"/>
            <a:chOff x="3913292" y="2281259"/>
            <a:chExt cx="4196080" cy="640080"/>
          </a:xfrm>
        </p:grpSpPr>
        <p:sp>
          <p:nvSpPr>
            <p:cNvPr id="78" name="Google Shape;78;p3"/>
            <p:cNvSpPr/>
            <p:nvPr/>
          </p:nvSpPr>
          <p:spPr>
            <a:xfrm>
              <a:off x="3913292" y="2281259"/>
              <a:ext cx="4196080" cy="640080"/>
            </a:xfrm>
            <a:custGeom>
              <a:avLst/>
              <a:gdLst/>
              <a:ahLst/>
              <a:cxnLst/>
              <a:rect l="l" t="t" r="r" b="b"/>
              <a:pathLst>
                <a:path w="4196080" h="640080" extrusionOk="0">
                  <a:moveTo>
                    <a:pt x="4089439" y="0"/>
                  </a:moveTo>
                  <a:lnTo>
                    <a:pt x="106631" y="0"/>
                  </a:lnTo>
                  <a:lnTo>
                    <a:pt x="65125" y="8379"/>
                  </a:lnTo>
                  <a:lnTo>
                    <a:pt x="31231" y="31231"/>
                  </a:lnTo>
                  <a:lnTo>
                    <a:pt x="8379" y="65125"/>
                  </a:lnTo>
                  <a:lnTo>
                    <a:pt x="0" y="106631"/>
                  </a:lnTo>
                  <a:lnTo>
                    <a:pt x="0" y="533138"/>
                  </a:lnTo>
                  <a:lnTo>
                    <a:pt x="8379" y="574644"/>
                  </a:lnTo>
                  <a:lnTo>
                    <a:pt x="31231" y="608539"/>
                  </a:lnTo>
                  <a:lnTo>
                    <a:pt x="65125" y="631391"/>
                  </a:lnTo>
                  <a:lnTo>
                    <a:pt x="106631" y="639771"/>
                  </a:lnTo>
                  <a:lnTo>
                    <a:pt x="4089439" y="639771"/>
                  </a:lnTo>
                  <a:lnTo>
                    <a:pt x="4130945" y="631391"/>
                  </a:lnTo>
                  <a:lnTo>
                    <a:pt x="4164839" y="608539"/>
                  </a:lnTo>
                  <a:lnTo>
                    <a:pt x="4187691" y="574644"/>
                  </a:lnTo>
                  <a:lnTo>
                    <a:pt x="4196071" y="533138"/>
                  </a:lnTo>
                  <a:lnTo>
                    <a:pt x="4196071" y="106631"/>
                  </a:lnTo>
                  <a:lnTo>
                    <a:pt x="4187691" y="65125"/>
                  </a:lnTo>
                  <a:lnTo>
                    <a:pt x="4164839" y="31231"/>
                  </a:lnTo>
                  <a:lnTo>
                    <a:pt x="4130945" y="8379"/>
                  </a:lnTo>
                  <a:lnTo>
                    <a:pt x="4089439"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3"/>
            <p:cNvSpPr/>
            <p:nvPr/>
          </p:nvSpPr>
          <p:spPr>
            <a:xfrm>
              <a:off x="3913292" y="2281259"/>
              <a:ext cx="4196080" cy="640080"/>
            </a:xfrm>
            <a:custGeom>
              <a:avLst/>
              <a:gdLst/>
              <a:ahLst/>
              <a:cxnLst/>
              <a:rect l="l" t="t" r="r" b="b"/>
              <a:pathLst>
                <a:path w="4196080" h="640080" extrusionOk="0">
                  <a:moveTo>
                    <a:pt x="0" y="106632"/>
                  </a:moveTo>
                  <a:lnTo>
                    <a:pt x="8379" y="65126"/>
                  </a:lnTo>
                  <a:lnTo>
                    <a:pt x="31231" y="31231"/>
                  </a:lnTo>
                  <a:lnTo>
                    <a:pt x="65125" y="8379"/>
                  </a:lnTo>
                  <a:lnTo>
                    <a:pt x="106631" y="0"/>
                  </a:lnTo>
                  <a:lnTo>
                    <a:pt x="4089439" y="0"/>
                  </a:lnTo>
                  <a:lnTo>
                    <a:pt x="4130944" y="8379"/>
                  </a:lnTo>
                  <a:lnTo>
                    <a:pt x="4164839" y="31231"/>
                  </a:lnTo>
                  <a:lnTo>
                    <a:pt x="4187691" y="65126"/>
                  </a:lnTo>
                  <a:lnTo>
                    <a:pt x="4196071" y="106632"/>
                  </a:lnTo>
                  <a:lnTo>
                    <a:pt x="4196071" y="533138"/>
                  </a:lnTo>
                  <a:lnTo>
                    <a:pt x="4187691" y="574644"/>
                  </a:lnTo>
                  <a:lnTo>
                    <a:pt x="4164839" y="608539"/>
                  </a:lnTo>
                  <a:lnTo>
                    <a:pt x="4130944" y="631391"/>
                  </a:lnTo>
                  <a:lnTo>
                    <a:pt x="4089439" y="639771"/>
                  </a:lnTo>
                  <a:lnTo>
                    <a:pt x="106631" y="639771"/>
                  </a:lnTo>
                  <a:lnTo>
                    <a:pt x="65125" y="631391"/>
                  </a:lnTo>
                  <a:lnTo>
                    <a:pt x="31231" y="608539"/>
                  </a:lnTo>
                  <a:lnTo>
                    <a:pt x="8379" y="574644"/>
                  </a:lnTo>
                  <a:lnTo>
                    <a:pt x="0" y="533138"/>
                  </a:lnTo>
                  <a:lnTo>
                    <a:pt x="0" y="106632"/>
                  </a:lnTo>
                  <a:close/>
                </a:path>
              </a:pathLst>
            </a:custGeom>
            <a:solidFill>
              <a:srgbClr val="31859B"/>
            </a:solidFill>
            <a:ln w="12700" cap="flat" cmpd="sng">
              <a:solidFill>
                <a:srgbClr val="9966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 name="Google Shape;80;p3"/>
          <p:cNvSpPr txBox="1"/>
          <p:nvPr/>
        </p:nvSpPr>
        <p:spPr>
          <a:xfrm>
            <a:off x="4056646" y="2318004"/>
            <a:ext cx="4065270" cy="513080"/>
          </a:xfrm>
          <a:prstGeom prst="rect">
            <a:avLst/>
          </a:prstGeom>
          <a:solidFill>
            <a:srgbClr val="31859B"/>
          </a:solid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Tahoma"/>
                <a:ea typeface="Tahoma"/>
                <a:cs typeface="Tahoma"/>
                <a:sym typeface="Tahoma"/>
              </a:rPr>
              <a:t>RESEARCH ǪUESTION</a:t>
            </a:r>
            <a:endParaRPr/>
          </a:p>
        </p:txBody>
      </p:sp>
      <p:sp>
        <p:nvSpPr>
          <p:cNvPr id="81" name="Google Shape;81;p3"/>
          <p:cNvSpPr txBox="1"/>
          <p:nvPr/>
        </p:nvSpPr>
        <p:spPr>
          <a:xfrm>
            <a:off x="4378909" y="3409188"/>
            <a:ext cx="3420744" cy="505267"/>
          </a:xfrm>
          <a:prstGeom prst="rect">
            <a:avLst/>
          </a:prstGeom>
          <a:solidFill>
            <a:srgbClr val="31859B"/>
          </a:solid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Tahoma"/>
                <a:ea typeface="Tahoma"/>
                <a:cs typeface="Tahoma"/>
                <a:sym typeface="Tahoma"/>
              </a:rPr>
              <a:t>SYSTEM DIAGRAM</a:t>
            </a:r>
            <a:endParaRPr/>
          </a:p>
        </p:txBody>
      </p:sp>
      <p:grpSp>
        <p:nvGrpSpPr>
          <p:cNvPr id="82" name="Google Shape;82;p3"/>
          <p:cNvGrpSpPr/>
          <p:nvPr/>
        </p:nvGrpSpPr>
        <p:grpSpPr>
          <a:xfrm>
            <a:off x="3991241" y="4511669"/>
            <a:ext cx="4196080" cy="581660"/>
            <a:chOff x="3913292" y="4511669"/>
            <a:chExt cx="4196080" cy="581660"/>
          </a:xfrm>
        </p:grpSpPr>
        <p:sp>
          <p:nvSpPr>
            <p:cNvPr id="83" name="Google Shape;83;p3"/>
            <p:cNvSpPr/>
            <p:nvPr/>
          </p:nvSpPr>
          <p:spPr>
            <a:xfrm>
              <a:off x="3913292" y="4511669"/>
              <a:ext cx="4196080" cy="581660"/>
            </a:xfrm>
            <a:custGeom>
              <a:avLst/>
              <a:gdLst/>
              <a:ahLst/>
              <a:cxnLst/>
              <a:rect l="l" t="t" r="r" b="b"/>
              <a:pathLst>
                <a:path w="4196080" h="581660" extrusionOk="0">
                  <a:moveTo>
                    <a:pt x="4099135" y="0"/>
                  </a:moveTo>
                  <a:lnTo>
                    <a:pt x="96935" y="0"/>
                  </a:lnTo>
                  <a:lnTo>
                    <a:pt x="59203" y="7617"/>
                  </a:lnTo>
                  <a:lnTo>
                    <a:pt x="28391" y="28391"/>
                  </a:lnTo>
                  <a:lnTo>
                    <a:pt x="7617" y="59203"/>
                  </a:lnTo>
                  <a:lnTo>
                    <a:pt x="0" y="96935"/>
                  </a:lnTo>
                  <a:lnTo>
                    <a:pt x="0" y="484673"/>
                  </a:lnTo>
                  <a:lnTo>
                    <a:pt x="7617" y="522406"/>
                  </a:lnTo>
                  <a:lnTo>
                    <a:pt x="28391" y="553218"/>
                  </a:lnTo>
                  <a:lnTo>
                    <a:pt x="59203" y="573992"/>
                  </a:lnTo>
                  <a:lnTo>
                    <a:pt x="96935" y="581610"/>
                  </a:lnTo>
                  <a:lnTo>
                    <a:pt x="4099135" y="581610"/>
                  </a:lnTo>
                  <a:lnTo>
                    <a:pt x="4136867" y="573992"/>
                  </a:lnTo>
                  <a:lnTo>
                    <a:pt x="4167679" y="553218"/>
                  </a:lnTo>
                  <a:lnTo>
                    <a:pt x="4188453" y="522406"/>
                  </a:lnTo>
                  <a:lnTo>
                    <a:pt x="4196071" y="484673"/>
                  </a:lnTo>
                  <a:lnTo>
                    <a:pt x="4196071" y="96935"/>
                  </a:lnTo>
                  <a:lnTo>
                    <a:pt x="4188453" y="59203"/>
                  </a:lnTo>
                  <a:lnTo>
                    <a:pt x="4167679" y="28391"/>
                  </a:lnTo>
                  <a:lnTo>
                    <a:pt x="4136867" y="7617"/>
                  </a:lnTo>
                  <a:lnTo>
                    <a:pt x="4099135"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3"/>
            <p:cNvSpPr/>
            <p:nvPr/>
          </p:nvSpPr>
          <p:spPr>
            <a:xfrm>
              <a:off x="3913292" y="4511669"/>
              <a:ext cx="4196080" cy="581660"/>
            </a:xfrm>
            <a:custGeom>
              <a:avLst/>
              <a:gdLst/>
              <a:ahLst/>
              <a:cxnLst/>
              <a:rect l="l" t="t" r="r" b="b"/>
              <a:pathLst>
                <a:path w="4196080" h="581660" extrusionOk="0">
                  <a:moveTo>
                    <a:pt x="0" y="96935"/>
                  </a:moveTo>
                  <a:lnTo>
                    <a:pt x="7617" y="59203"/>
                  </a:lnTo>
                  <a:lnTo>
                    <a:pt x="28391" y="28391"/>
                  </a:lnTo>
                  <a:lnTo>
                    <a:pt x="59203" y="7617"/>
                  </a:lnTo>
                  <a:lnTo>
                    <a:pt x="96935" y="0"/>
                  </a:lnTo>
                  <a:lnTo>
                    <a:pt x="4099136" y="0"/>
                  </a:lnTo>
                  <a:lnTo>
                    <a:pt x="4136867" y="7617"/>
                  </a:lnTo>
                  <a:lnTo>
                    <a:pt x="4167679" y="28391"/>
                  </a:lnTo>
                  <a:lnTo>
                    <a:pt x="4188453" y="59203"/>
                  </a:lnTo>
                  <a:lnTo>
                    <a:pt x="4196071" y="96935"/>
                  </a:lnTo>
                  <a:lnTo>
                    <a:pt x="4196071" y="484674"/>
                  </a:lnTo>
                  <a:lnTo>
                    <a:pt x="4188453" y="522406"/>
                  </a:lnTo>
                  <a:lnTo>
                    <a:pt x="4167679" y="553218"/>
                  </a:lnTo>
                  <a:lnTo>
                    <a:pt x="4136867" y="573992"/>
                  </a:lnTo>
                  <a:lnTo>
                    <a:pt x="4099136" y="581610"/>
                  </a:lnTo>
                  <a:lnTo>
                    <a:pt x="96935" y="581610"/>
                  </a:lnTo>
                  <a:lnTo>
                    <a:pt x="59203" y="573992"/>
                  </a:lnTo>
                  <a:lnTo>
                    <a:pt x="28391" y="553218"/>
                  </a:lnTo>
                  <a:lnTo>
                    <a:pt x="7617" y="522406"/>
                  </a:lnTo>
                  <a:lnTo>
                    <a:pt x="0" y="484674"/>
                  </a:lnTo>
                  <a:lnTo>
                    <a:pt x="0" y="96935"/>
                  </a:lnTo>
                  <a:close/>
                </a:path>
              </a:pathLst>
            </a:custGeom>
            <a:solidFill>
              <a:srgbClr val="31859B"/>
            </a:solidFill>
            <a:ln w="12700" cap="flat" cmpd="sng">
              <a:solidFill>
                <a:srgbClr val="9966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5" name="Google Shape;85;p3"/>
          <p:cNvSpPr txBox="1"/>
          <p:nvPr/>
        </p:nvSpPr>
        <p:spPr>
          <a:xfrm>
            <a:off x="4732604" y="4539996"/>
            <a:ext cx="2713355" cy="513080"/>
          </a:xfrm>
          <a:prstGeom prst="rect">
            <a:avLst/>
          </a:prstGeom>
          <a:solidFill>
            <a:srgbClr val="31859B"/>
          </a:solid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Tahoma"/>
                <a:ea typeface="Tahoma"/>
                <a:cs typeface="Tahoma"/>
                <a:sym typeface="Tahoma"/>
              </a:rPr>
              <a:t>COMPONENTS</a:t>
            </a:r>
            <a:endParaRPr/>
          </a:p>
        </p:txBody>
      </p:sp>
      <p:sp>
        <p:nvSpPr>
          <p:cNvPr id="86" name="Google Shape;86;p3"/>
          <p:cNvSpPr/>
          <p:nvPr/>
        </p:nvSpPr>
        <p:spPr>
          <a:xfrm>
            <a:off x="0" y="6181176"/>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 name="Google Shape;87;p3"/>
          <p:cNvPicPr preferRelativeResize="0"/>
          <p:nvPr/>
        </p:nvPicPr>
        <p:blipFill rotWithShape="1">
          <a:blip r:embed="rId3">
            <a:alphaModFix/>
          </a:blip>
          <a:srcRect/>
          <a:stretch/>
        </p:blipFill>
        <p:spPr>
          <a:xfrm>
            <a:off x="208502" y="6347295"/>
            <a:ext cx="1859168" cy="331995"/>
          </a:xfrm>
          <a:prstGeom prst="rect">
            <a:avLst/>
          </a:prstGeom>
          <a:solidFill>
            <a:srgbClr val="FBD4B4"/>
          </a:solidFill>
          <a:ln>
            <a:noFill/>
          </a:ln>
        </p:spPr>
      </p:pic>
      <p:sp>
        <p:nvSpPr>
          <p:cNvPr id="88" name="Google Shape;88;p3"/>
          <p:cNvSpPr txBox="1"/>
          <p:nvPr/>
        </p:nvSpPr>
        <p:spPr>
          <a:xfrm>
            <a:off x="5176966" y="6333723"/>
            <a:ext cx="228475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
        <p:nvSpPr>
          <p:cNvPr id="89" name="Google Shape;89;p3"/>
          <p:cNvSpPr txBox="1">
            <a:spLocks noGrp="1"/>
          </p:cNvSpPr>
          <p:nvPr>
            <p:ph type="dt" idx="10"/>
          </p:nvPr>
        </p:nvSpPr>
        <p:spPr>
          <a:xfrm>
            <a:off x="10431054" y="6364200"/>
            <a:ext cx="1539900" cy="278400"/>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rgbClr val="403C4E"/>
                </a:solidFill>
                <a:latin typeface="Open Sans"/>
                <a:ea typeface="Open Sans"/>
                <a:cs typeface="Open Sans"/>
                <a:sym typeface="Open Sans"/>
              </a:rPr>
              <a:t>2024/12/06</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31c90e09af7_2_29"/>
          <p:cNvSpPr txBox="1">
            <a:spLocks noGrp="1"/>
          </p:cNvSpPr>
          <p:nvPr>
            <p:ph type="title"/>
          </p:nvPr>
        </p:nvSpPr>
        <p:spPr>
          <a:xfrm>
            <a:off x="432678" y="812300"/>
            <a:ext cx="53034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TCGA LUAD</a:t>
            </a:r>
            <a:endParaRPr/>
          </a:p>
        </p:txBody>
      </p:sp>
      <p:sp>
        <p:nvSpPr>
          <p:cNvPr id="442" name="Google Shape;442;g31c90e09af7_2_29"/>
          <p:cNvSpPr/>
          <p:nvPr/>
        </p:nvSpPr>
        <p:spPr>
          <a:xfrm>
            <a:off x="531300" y="1650300"/>
            <a:ext cx="11366449" cy="3820295"/>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g31c90e09af7_2_29"/>
          <p:cNvSpPr txBox="1">
            <a:spLocks noGrp="1"/>
          </p:cNvSpPr>
          <p:nvPr>
            <p:ph type="body" idx="1"/>
          </p:nvPr>
        </p:nvSpPr>
        <p:spPr>
          <a:xfrm>
            <a:off x="531300" y="1968775"/>
            <a:ext cx="11246400" cy="32625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Integrative Analysis of Pathological Images and Multi-Dimensional Genomic Data for Early-Stage Cancer Prognosis</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Pathomic Fusion: An Integrated Framework for Fusing Histopathology and Genomic Features for Cancer Diagnosis and Prognosis</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Relation-Aware Shared Representation Learning for Cancer Prognosis Analysis With Auxiliary Clinical Variables and Incomplete Multi-Modality Data</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Multi-Constraint Latent Representation Learning for Prognosis Analysis Using Multi-Modal Data</a:t>
            </a:r>
            <a:endParaRPr sz="1900">
              <a:latin typeface="Arial"/>
              <a:ea typeface="Arial"/>
              <a:cs typeface="Arial"/>
              <a:sym typeface="Arial"/>
            </a:endParaRPr>
          </a:p>
          <a:p>
            <a:pPr marL="0" lvl="0" indent="0" algn="l" rtl="0">
              <a:spcBef>
                <a:spcPts val="1200"/>
              </a:spcBef>
              <a:spcAft>
                <a:spcPts val="0"/>
              </a:spcAft>
              <a:buNone/>
            </a:pPr>
            <a:r>
              <a:rPr lang="en-US" sz="1900">
                <a:latin typeface="Arial"/>
                <a:ea typeface="Arial"/>
                <a:cs typeface="Arial"/>
                <a:sym typeface="Arial"/>
              </a:rPr>
              <a:t>Differentially Expressed Mutant Genes Reveal Potential Prognostic Markers For Lung Adenocarcinoma</a:t>
            </a:r>
            <a:endParaRPr sz="2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31c90e09af7_2_39"/>
          <p:cNvSpPr txBox="1">
            <a:spLocks noGrp="1"/>
          </p:cNvSpPr>
          <p:nvPr>
            <p:ph type="title"/>
          </p:nvPr>
        </p:nvSpPr>
        <p:spPr>
          <a:xfrm>
            <a:off x="432680" y="812300"/>
            <a:ext cx="66789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NSCLC Radiomics</a:t>
            </a:r>
            <a:endParaRPr/>
          </a:p>
        </p:txBody>
      </p:sp>
      <p:sp>
        <p:nvSpPr>
          <p:cNvPr id="449" name="Google Shape;449;g31c90e09af7_2_39"/>
          <p:cNvSpPr/>
          <p:nvPr/>
        </p:nvSpPr>
        <p:spPr>
          <a:xfrm>
            <a:off x="978475" y="1489700"/>
            <a:ext cx="10235067" cy="2790079"/>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g31c90e09af7_2_39"/>
          <p:cNvSpPr txBox="1">
            <a:spLocks noGrp="1"/>
          </p:cNvSpPr>
          <p:nvPr>
            <p:ph type="body" idx="1"/>
          </p:nvPr>
        </p:nvSpPr>
        <p:spPr>
          <a:xfrm>
            <a:off x="973900" y="1806875"/>
            <a:ext cx="10412400" cy="21366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400">
                <a:latin typeface="Times New Roman"/>
                <a:ea typeface="Times New Roman"/>
                <a:cs typeface="Times New Roman"/>
                <a:sym typeface="Times New Roman"/>
              </a:rPr>
              <a:t> </a:t>
            </a:r>
            <a:r>
              <a:rPr lang="en-US">
                <a:latin typeface="Arial"/>
                <a:ea typeface="Arial"/>
                <a:cs typeface="Arial"/>
                <a:sym typeface="Arial"/>
              </a:rPr>
              <a:t>Fusion of Quantitative Image and Genomic Biomarkers to Improve Prognosis Assessment of Early Stage Lung Cancer Patients</a:t>
            </a:r>
            <a:endParaRPr>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a:latin typeface="Arial"/>
                <a:ea typeface="Arial"/>
                <a:cs typeface="Arial"/>
                <a:sym typeface="Arial"/>
              </a:rPr>
              <a:t>Improved Genotype-Guided Deep Radiomics Signatures for Recurrence Prediction of Non-Small Cell Lung Cancer</a:t>
            </a:r>
            <a:endParaRPr>
              <a:latin typeface="Arial"/>
              <a:ea typeface="Arial"/>
              <a:cs typeface="Arial"/>
              <a:sym typeface="Arial"/>
            </a:endParaRPr>
          </a:p>
          <a:p>
            <a:pPr marL="0" lvl="0" indent="0" algn="l" rtl="0">
              <a:spcBef>
                <a:spcPts val="1200"/>
              </a:spcBef>
              <a:spcAft>
                <a:spcPts val="0"/>
              </a:spcAft>
              <a:buNone/>
            </a:pPr>
            <a:r>
              <a:rPr lang="en-US">
                <a:latin typeface="Arial"/>
                <a:ea typeface="Arial"/>
                <a:cs typeface="Arial"/>
                <a:sym typeface="Arial"/>
              </a:rPr>
              <a:t>Association between tumor heterogeneity and overall survival in patients with non-small cell lung cancer</a:t>
            </a:r>
            <a:endParaRPr sz="25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31c90e09af7_2_46"/>
          <p:cNvSpPr txBox="1">
            <a:spLocks noGrp="1"/>
          </p:cNvSpPr>
          <p:nvPr>
            <p:ph type="title"/>
          </p:nvPr>
        </p:nvSpPr>
        <p:spPr>
          <a:xfrm>
            <a:off x="432670" y="812291"/>
            <a:ext cx="3183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BPC NSCLC</a:t>
            </a:r>
            <a:endParaRPr/>
          </a:p>
        </p:txBody>
      </p:sp>
      <p:sp>
        <p:nvSpPr>
          <p:cNvPr id="456" name="Google Shape;456;g31c90e09af7_2_46"/>
          <p:cNvSpPr/>
          <p:nvPr/>
        </p:nvSpPr>
        <p:spPr>
          <a:xfrm>
            <a:off x="1328475" y="1489700"/>
            <a:ext cx="9656220" cy="2720381"/>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g31c90e09af7_2_46"/>
          <p:cNvSpPr txBox="1">
            <a:spLocks noGrp="1"/>
          </p:cNvSpPr>
          <p:nvPr>
            <p:ph type="body" idx="1"/>
          </p:nvPr>
        </p:nvSpPr>
        <p:spPr>
          <a:xfrm>
            <a:off x="2038625" y="1937500"/>
            <a:ext cx="8235900" cy="20532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US" sz="1900">
                <a:latin typeface="Arial"/>
                <a:ea typeface="Arial"/>
                <a:cs typeface="Arial"/>
                <a:sym typeface="Arial"/>
              </a:rPr>
              <a:t>Insights into treatment-specific prognostic somatic mutations in NSCLC from the AACR NSCLC GENIE BPC cohort analysis</a:t>
            </a:r>
            <a:endParaRPr sz="1900">
              <a:latin typeface="Arial"/>
              <a:ea typeface="Arial"/>
              <a:cs typeface="Arial"/>
              <a:sym typeface="Arial"/>
            </a:endParaRPr>
          </a:p>
          <a:p>
            <a:pPr marL="0" lvl="0" indent="0" algn="l" rtl="0">
              <a:lnSpc>
                <a:spcPct val="115000"/>
              </a:lnSpc>
              <a:spcBef>
                <a:spcPts val="1200"/>
              </a:spcBef>
              <a:spcAft>
                <a:spcPts val="0"/>
              </a:spcAft>
              <a:buNone/>
            </a:pPr>
            <a:r>
              <a:rPr lang="en-US" sz="1900">
                <a:latin typeface="Arial"/>
                <a:ea typeface="Arial"/>
                <a:cs typeface="Arial"/>
                <a:sym typeface="Arial"/>
              </a:rPr>
              <a:t>EP07.05-15 Prognostic Factors in Non-Small-Cell Lung Cancer Treated with Chemoimmunotherapy or Chemotherapy: A Real-World Data Study</a:t>
            </a:r>
            <a:endParaRPr sz="1900">
              <a:latin typeface="Arial"/>
              <a:ea typeface="Arial"/>
              <a:cs typeface="Arial"/>
              <a:sym typeface="Arial"/>
            </a:endParaRPr>
          </a:p>
          <a:p>
            <a:pPr marL="0" lvl="0" indent="0" algn="l" rtl="0">
              <a:spcBef>
                <a:spcPts val="1200"/>
              </a:spcBef>
              <a:spcAft>
                <a:spcPts val="0"/>
              </a:spcAft>
              <a:buNone/>
            </a:pPr>
            <a:endParaRPr sz="2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31c90e09af7_2_53"/>
          <p:cNvSpPr txBox="1">
            <a:spLocks noGrp="1"/>
          </p:cNvSpPr>
          <p:nvPr>
            <p:ph type="title"/>
          </p:nvPr>
        </p:nvSpPr>
        <p:spPr>
          <a:xfrm>
            <a:off x="432670" y="812291"/>
            <a:ext cx="3183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PLCO</a:t>
            </a:r>
            <a:endParaRPr/>
          </a:p>
        </p:txBody>
      </p:sp>
      <p:sp>
        <p:nvSpPr>
          <p:cNvPr id="463" name="Google Shape;463;g31c90e09af7_2_53"/>
          <p:cNvSpPr/>
          <p:nvPr/>
        </p:nvSpPr>
        <p:spPr>
          <a:xfrm>
            <a:off x="609600" y="2006400"/>
            <a:ext cx="10708669" cy="1788177"/>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g31c90e09af7_2_53"/>
          <p:cNvSpPr txBox="1">
            <a:spLocks noGrp="1"/>
          </p:cNvSpPr>
          <p:nvPr>
            <p:ph type="body" idx="1"/>
          </p:nvPr>
        </p:nvSpPr>
        <p:spPr>
          <a:xfrm>
            <a:off x="734875" y="2198638"/>
            <a:ext cx="10306800" cy="14037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600">
                <a:latin typeface="Arial"/>
                <a:ea typeface="Arial"/>
                <a:cs typeface="Arial"/>
                <a:sym typeface="Arial"/>
              </a:rPr>
              <a:t>Detection method has independent prognostic significance in the PLCO lung screening trial</a:t>
            </a:r>
            <a:endParaRPr sz="16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600">
                <a:latin typeface="Arial"/>
                <a:ea typeface="Arial"/>
                <a:cs typeface="Arial"/>
                <a:sym typeface="Arial"/>
              </a:rPr>
              <a:t>Lung cancer screening in the randomized Prostate, Lung, Colorectal, and Ovarian (PLCO) Cancer Screening Trial</a:t>
            </a:r>
            <a:endParaRPr sz="1600">
              <a:latin typeface="Arial"/>
              <a:ea typeface="Arial"/>
              <a:cs typeface="Arial"/>
              <a:sym typeface="Arial"/>
            </a:endParaRPr>
          </a:p>
          <a:p>
            <a:pPr marL="0" lvl="0" indent="0" algn="l" rtl="0">
              <a:lnSpc>
                <a:spcPct val="115000"/>
              </a:lnSpc>
              <a:spcBef>
                <a:spcPts val="1200"/>
              </a:spcBef>
              <a:spcAft>
                <a:spcPts val="1200"/>
              </a:spcAft>
              <a:buClr>
                <a:schemeClr val="dk1"/>
              </a:buClr>
              <a:buSzPts val="1100"/>
              <a:buFont typeface="Arial"/>
              <a:buNone/>
            </a:pPr>
            <a:r>
              <a:rPr lang="en-US" sz="1600">
                <a:latin typeface="Arial"/>
                <a:ea typeface="Arial"/>
                <a:cs typeface="Arial"/>
                <a:sym typeface="Arial"/>
              </a:rPr>
              <a:t>Lung cancer prognostic index: a risk score to predict overall survival after the diagnosis of non-small-cell lung cancer</a:t>
            </a:r>
            <a:endParaRPr sz="1600">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31c90e09af7_2_60"/>
          <p:cNvSpPr txBox="1">
            <a:spLocks noGrp="1"/>
          </p:cNvSpPr>
          <p:nvPr>
            <p:ph type="title"/>
          </p:nvPr>
        </p:nvSpPr>
        <p:spPr>
          <a:xfrm>
            <a:off x="432686" y="812300"/>
            <a:ext cx="103899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Explainable Approaches</a:t>
            </a:r>
            <a:endParaRPr/>
          </a:p>
        </p:txBody>
      </p:sp>
      <p:sp>
        <p:nvSpPr>
          <p:cNvPr id="470" name="Google Shape;470;g31c90e09af7_2_60"/>
          <p:cNvSpPr/>
          <p:nvPr/>
        </p:nvSpPr>
        <p:spPr>
          <a:xfrm>
            <a:off x="432675" y="1489700"/>
            <a:ext cx="11050715" cy="2243389"/>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471;g31c90e09af7_2_60"/>
          <p:cNvSpPr txBox="1">
            <a:spLocks noGrp="1"/>
          </p:cNvSpPr>
          <p:nvPr>
            <p:ph type="body" idx="1"/>
          </p:nvPr>
        </p:nvSpPr>
        <p:spPr>
          <a:xfrm>
            <a:off x="652950" y="1796575"/>
            <a:ext cx="10886100" cy="18624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500">
                <a:latin typeface="Arial"/>
                <a:ea typeface="Arial"/>
                <a:cs typeface="Arial"/>
                <a:sym typeface="Arial"/>
              </a:rPr>
              <a:t>An Interpretable Approach for Lung Cancer Prediction and Subtype Classification using Gene Expression</a:t>
            </a:r>
            <a:endParaRPr sz="15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500">
                <a:latin typeface="Arial"/>
                <a:ea typeface="Arial"/>
                <a:cs typeface="Arial"/>
                <a:sym typeface="Arial"/>
              </a:rPr>
              <a:t>Guaranteeing Correctness in Black-Box Machine Learning: A Fusion of Explainable AI and Formal Methods for Healthcare Decision-Making</a:t>
            </a:r>
            <a:endParaRPr sz="15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500">
                <a:latin typeface="Arial"/>
                <a:ea typeface="Arial"/>
                <a:cs typeface="Arial"/>
                <a:sym typeface="Arial"/>
              </a:rPr>
              <a:t>Unveiling Genetic Disorders: Machine Learning and Deep Learning Approaches in Gene Expression Analysis</a:t>
            </a:r>
            <a:endParaRPr sz="1500">
              <a:latin typeface="Arial"/>
              <a:ea typeface="Arial"/>
              <a:cs typeface="Arial"/>
              <a:sym typeface="Arial"/>
            </a:endParaRPr>
          </a:p>
          <a:p>
            <a:pPr marL="0" lvl="0" indent="0" algn="l" rtl="0">
              <a:spcBef>
                <a:spcPts val="1200"/>
              </a:spcBef>
              <a:spcAft>
                <a:spcPts val="0"/>
              </a:spcAft>
              <a:buNone/>
            </a:pPr>
            <a:endParaRPr sz="2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31c90e09af7_2_74"/>
          <p:cNvSpPr txBox="1">
            <a:spLocks noGrp="1"/>
          </p:cNvSpPr>
          <p:nvPr>
            <p:ph type="title"/>
          </p:nvPr>
        </p:nvSpPr>
        <p:spPr>
          <a:xfrm>
            <a:off x="432686" y="812300"/>
            <a:ext cx="103899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Major Approaches</a:t>
            </a:r>
            <a:endParaRPr/>
          </a:p>
        </p:txBody>
      </p:sp>
      <p:sp>
        <p:nvSpPr>
          <p:cNvPr id="477" name="Google Shape;477;g31c90e09af7_2_74"/>
          <p:cNvSpPr/>
          <p:nvPr/>
        </p:nvSpPr>
        <p:spPr>
          <a:xfrm>
            <a:off x="2575524" y="1661950"/>
            <a:ext cx="6104204" cy="2243389"/>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g31c90e09af7_2_74"/>
          <p:cNvSpPr txBox="1">
            <a:spLocks noGrp="1"/>
          </p:cNvSpPr>
          <p:nvPr>
            <p:ph type="body" idx="1"/>
          </p:nvPr>
        </p:nvSpPr>
        <p:spPr>
          <a:xfrm>
            <a:off x="1924825" y="2266290"/>
            <a:ext cx="5303400" cy="1272900"/>
          </a:xfrm>
          <a:prstGeom prst="rect">
            <a:avLst/>
          </a:prstGeom>
        </p:spPr>
        <p:txBody>
          <a:bodyPr spcFirstLastPara="1" wrap="square" lIns="0" tIns="0" rIns="0" bIns="0" anchor="t" anchorCtr="0">
            <a:spAutoFit/>
          </a:bodyPr>
          <a:lstStyle/>
          <a:p>
            <a:pPr marL="137160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a:t>
            </a:r>
            <a:r>
              <a:rPr lang="en-US" sz="1500">
                <a:latin typeface="Times New Roman"/>
                <a:ea typeface="Times New Roman"/>
                <a:cs typeface="Times New Roman"/>
                <a:sym typeface="Times New Roman"/>
              </a:rPr>
              <a:t>  </a:t>
            </a:r>
            <a:r>
              <a:rPr lang="en-US" sz="1900">
                <a:latin typeface="Arial"/>
                <a:ea typeface="Arial"/>
                <a:cs typeface="Arial"/>
                <a:sym typeface="Arial"/>
              </a:rPr>
              <a:t>Classifying into Survival Category</a:t>
            </a:r>
            <a:endParaRPr sz="1900">
              <a:latin typeface="Arial"/>
              <a:ea typeface="Arial"/>
              <a:cs typeface="Arial"/>
              <a:sym typeface="Arial"/>
            </a:endParaRPr>
          </a:p>
          <a:p>
            <a:pPr marL="137160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a:t>
            </a:r>
            <a:r>
              <a:rPr lang="en-US" sz="1500">
                <a:latin typeface="Times New Roman"/>
                <a:ea typeface="Times New Roman"/>
                <a:cs typeface="Times New Roman"/>
                <a:sym typeface="Times New Roman"/>
              </a:rPr>
              <a:t>  </a:t>
            </a:r>
            <a:r>
              <a:rPr lang="en-US" sz="1900">
                <a:latin typeface="Arial"/>
                <a:ea typeface="Arial"/>
                <a:cs typeface="Arial"/>
                <a:sym typeface="Arial"/>
              </a:rPr>
              <a:t>Predicting Overall Survival Months</a:t>
            </a:r>
            <a:endParaRPr sz="1900">
              <a:latin typeface="Arial"/>
              <a:ea typeface="Arial"/>
              <a:cs typeface="Arial"/>
              <a:sym typeface="Arial"/>
            </a:endParaRPr>
          </a:p>
          <a:p>
            <a:pPr marL="0" lvl="0" indent="0" algn="l" rtl="0">
              <a:spcBef>
                <a:spcPts val="1200"/>
              </a:spcBef>
              <a:spcAft>
                <a:spcPts val="0"/>
              </a:spcAft>
              <a:buNone/>
            </a:pPr>
            <a:endParaRPr sz="1900">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g31c90e09af7_2_81"/>
          <p:cNvSpPr txBox="1">
            <a:spLocks noGrp="1"/>
          </p:cNvSpPr>
          <p:nvPr>
            <p:ph type="title"/>
          </p:nvPr>
        </p:nvSpPr>
        <p:spPr>
          <a:xfrm>
            <a:off x="432686" y="812300"/>
            <a:ext cx="103899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Major Models Used</a:t>
            </a:r>
            <a:endParaRPr/>
          </a:p>
        </p:txBody>
      </p:sp>
      <p:sp>
        <p:nvSpPr>
          <p:cNvPr id="484" name="Google Shape;484;g31c90e09af7_2_81"/>
          <p:cNvSpPr/>
          <p:nvPr/>
        </p:nvSpPr>
        <p:spPr>
          <a:xfrm>
            <a:off x="666450" y="1744225"/>
            <a:ext cx="10156133" cy="4242837"/>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g31c90e09af7_2_81"/>
          <p:cNvSpPr txBox="1">
            <a:spLocks noGrp="1"/>
          </p:cNvSpPr>
          <p:nvPr>
            <p:ph type="body" idx="1"/>
          </p:nvPr>
        </p:nvSpPr>
        <p:spPr>
          <a:xfrm>
            <a:off x="432675" y="2000100"/>
            <a:ext cx="10389900" cy="3586500"/>
          </a:xfrm>
          <a:prstGeom prst="rect">
            <a:avLst/>
          </a:prstGeom>
        </p:spPr>
        <p:txBody>
          <a:bodyPr spcFirstLastPara="1" wrap="square" lIns="0" tIns="0" rIns="0" bIns="0" anchor="t" anchorCtr="0">
            <a:spAutoFit/>
          </a:bodyPr>
          <a:lstStyle/>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Logistic Regression (Hazra et al 2017)(Wang et al 2021)</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Support Vector Machine (Hazra et al 2017)</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Naïve Bayes,Gaussian K based,(Kaviarasi et al 2019)</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Bayesian Network Model (Karthika et al 2017) (C. Yu-Rong et al 2022)</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SHapley Additive exPlanations (Bernado et al 2021) (Nadia et al 2024)</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Local Interpretable Model-Agnostic Explanations (Nadia et al 2024)</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b="1">
                <a:latin typeface="Arial"/>
                <a:ea typeface="Arial"/>
                <a:cs typeface="Arial"/>
                <a:sym typeface="Arial"/>
              </a:rPr>
              <a:t>DeepLIFT</a:t>
            </a:r>
            <a:r>
              <a:rPr lang="en-US" sz="1500">
                <a:latin typeface="Arial"/>
                <a:ea typeface="Arial"/>
                <a:cs typeface="Arial"/>
                <a:sym typeface="Arial"/>
              </a:rPr>
              <a:t> (Deep Learning Important FeaTures) (Kountay Dwivedi et al 2023) </a:t>
            </a:r>
            <a:endParaRPr sz="900">
              <a:latin typeface="Arial"/>
              <a:ea typeface="Arial"/>
              <a:cs typeface="Arial"/>
              <a:sym typeface="Arial"/>
            </a:endParaRPr>
          </a:p>
          <a:p>
            <a:pPr marL="1371600" lvl="0" indent="0" algn="l" rtl="0">
              <a:lnSpc>
                <a:spcPct val="115000"/>
              </a:lnSpc>
              <a:spcBef>
                <a:spcPts val="1200"/>
              </a:spcBef>
              <a:spcAft>
                <a:spcPts val="0"/>
              </a:spcAft>
              <a:buNone/>
            </a:pPr>
            <a:endParaRPr sz="1500">
              <a:latin typeface="Arial"/>
              <a:ea typeface="Arial"/>
              <a:cs typeface="Arial"/>
              <a:sym typeface="Arial"/>
            </a:endParaRPr>
          </a:p>
          <a:p>
            <a:pPr marL="0" lvl="0" indent="0" algn="l" rtl="0">
              <a:spcBef>
                <a:spcPts val="1200"/>
              </a:spcBef>
              <a:spcAft>
                <a:spcPts val="0"/>
              </a:spcAft>
              <a:buNone/>
            </a:pPr>
            <a:endParaRPr sz="15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31c90e09af7_2_89"/>
          <p:cNvSpPr txBox="1">
            <a:spLocks noGrp="1"/>
          </p:cNvSpPr>
          <p:nvPr>
            <p:ph type="title"/>
          </p:nvPr>
        </p:nvSpPr>
        <p:spPr>
          <a:xfrm>
            <a:off x="432686" y="812300"/>
            <a:ext cx="103899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Challenges Faced</a:t>
            </a:r>
            <a:endParaRPr/>
          </a:p>
        </p:txBody>
      </p:sp>
      <p:sp>
        <p:nvSpPr>
          <p:cNvPr id="491" name="Google Shape;491;g31c90e09af7_2_89"/>
          <p:cNvSpPr/>
          <p:nvPr/>
        </p:nvSpPr>
        <p:spPr>
          <a:xfrm>
            <a:off x="1631525" y="1796550"/>
            <a:ext cx="8945817" cy="4271151"/>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g31c90e09af7_2_89"/>
          <p:cNvSpPr txBox="1">
            <a:spLocks noGrp="1"/>
          </p:cNvSpPr>
          <p:nvPr>
            <p:ph type="body" idx="1"/>
          </p:nvPr>
        </p:nvSpPr>
        <p:spPr>
          <a:xfrm>
            <a:off x="801650" y="1975075"/>
            <a:ext cx="8690100" cy="4536900"/>
          </a:xfrm>
          <a:prstGeom prst="rect">
            <a:avLst/>
          </a:prstGeom>
        </p:spPr>
        <p:txBody>
          <a:bodyPr spcFirstLastPara="1" wrap="square" lIns="0" tIns="0" rIns="0" bIns="0" anchor="t" anchorCtr="0">
            <a:spAutoFit/>
          </a:bodyPr>
          <a:lstStyle/>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Datasets are all different and diverse, requiring significant knowledge on preparation.</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Most detailed research are done on locked datasets.</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Most datasets are not natively multi-omic</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Most research derive results and conclusions not purely from data but bio knowledge of researcher.</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Need for very high levels of data study.</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Need for very high levels of experimentation.</a:t>
            </a:r>
            <a:endParaRPr sz="1500">
              <a:latin typeface="Arial"/>
              <a:ea typeface="Arial"/>
              <a:cs typeface="Arial"/>
              <a:sym typeface="Arial"/>
            </a:endParaRPr>
          </a:p>
          <a:p>
            <a:pPr marL="1371600" lvl="0" indent="0" algn="l" rtl="0">
              <a:lnSpc>
                <a:spcPct val="115000"/>
              </a:lnSpc>
              <a:spcBef>
                <a:spcPts val="1200"/>
              </a:spcBef>
              <a:spcAft>
                <a:spcPts val="0"/>
              </a:spcAft>
              <a:buNone/>
            </a:pPr>
            <a:r>
              <a:rPr lang="en-US" sz="1500">
                <a:latin typeface="Arial"/>
                <a:ea typeface="Arial"/>
                <a:cs typeface="Arial"/>
                <a:sym typeface="Arial"/>
              </a:rPr>
              <a:t>§</a:t>
            </a:r>
            <a:r>
              <a:rPr lang="en-US" sz="1100">
                <a:latin typeface="Times New Roman"/>
                <a:ea typeface="Times New Roman"/>
                <a:cs typeface="Times New Roman"/>
                <a:sym typeface="Times New Roman"/>
              </a:rPr>
              <a:t>  </a:t>
            </a:r>
            <a:r>
              <a:rPr lang="en-US" sz="1500">
                <a:latin typeface="Arial"/>
                <a:ea typeface="Arial"/>
                <a:cs typeface="Arial"/>
                <a:sym typeface="Arial"/>
              </a:rPr>
              <a:t>Need for a common framework.</a:t>
            </a:r>
            <a:endParaRPr sz="1500">
              <a:latin typeface="Arial"/>
              <a:ea typeface="Arial"/>
              <a:cs typeface="Arial"/>
              <a:sym typeface="Arial"/>
            </a:endParaRPr>
          </a:p>
          <a:p>
            <a:pPr marL="1371600" lvl="0" indent="0" algn="l" rtl="0">
              <a:lnSpc>
                <a:spcPct val="115000"/>
              </a:lnSpc>
              <a:spcBef>
                <a:spcPts val="1200"/>
              </a:spcBef>
              <a:spcAft>
                <a:spcPts val="0"/>
              </a:spcAft>
              <a:buNone/>
            </a:pPr>
            <a:endParaRPr sz="1500">
              <a:latin typeface="Arial"/>
              <a:ea typeface="Arial"/>
              <a:cs typeface="Arial"/>
              <a:sym typeface="Arial"/>
            </a:endParaRPr>
          </a:p>
          <a:p>
            <a:pPr marL="1371600" lvl="0" indent="0" algn="l" rtl="0">
              <a:lnSpc>
                <a:spcPct val="115000"/>
              </a:lnSpc>
              <a:spcBef>
                <a:spcPts val="1200"/>
              </a:spcBef>
              <a:spcAft>
                <a:spcPts val="0"/>
              </a:spcAft>
              <a:buNone/>
            </a:pPr>
            <a:endParaRPr sz="1500">
              <a:latin typeface="Arial"/>
              <a:ea typeface="Arial"/>
              <a:cs typeface="Arial"/>
              <a:sym typeface="Arial"/>
            </a:endParaRPr>
          </a:p>
          <a:p>
            <a:pPr marL="0" lvl="0" indent="0" algn="l" rtl="0">
              <a:spcBef>
                <a:spcPts val="1200"/>
              </a:spcBef>
              <a:spcAft>
                <a:spcPts val="0"/>
              </a:spcAft>
              <a:buNone/>
            </a:pPr>
            <a:endParaRPr sz="15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31c90e09af7_2_111"/>
          <p:cNvSpPr txBox="1">
            <a:spLocks noGrp="1"/>
          </p:cNvSpPr>
          <p:nvPr>
            <p:ph type="title"/>
          </p:nvPr>
        </p:nvSpPr>
        <p:spPr>
          <a:xfrm>
            <a:off x="432686" y="812300"/>
            <a:ext cx="103899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Potential Solutions</a:t>
            </a:r>
            <a:endParaRPr/>
          </a:p>
        </p:txBody>
      </p:sp>
      <p:sp>
        <p:nvSpPr>
          <p:cNvPr id="498" name="Google Shape;498;g31c90e09af7_2_111"/>
          <p:cNvSpPr/>
          <p:nvPr/>
        </p:nvSpPr>
        <p:spPr>
          <a:xfrm>
            <a:off x="432675" y="5121100"/>
            <a:ext cx="4288730" cy="304927"/>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g31c90e09af7_2_111"/>
          <p:cNvSpPr txBox="1"/>
          <p:nvPr/>
        </p:nvSpPr>
        <p:spPr>
          <a:xfrm>
            <a:off x="269300" y="5073475"/>
            <a:ext cx="5639700" cy="400200"/>
          </a:xfrm>
          <a:prstGeom prst="rect">
            <a:avLst/>
          </a:prstGeom>
          <a:noFill/>
          <a:ln>
            <a:noFill/>
          </a:ln>
        </p:spPr>
        <p:txBody>
          <a:bodyPr spcFirstLastPara="1" wrap="square" lIns="91425" tIns="91425" rIns="91425" bIns="91425" anchor="t" anchorCtr="0">
            <a:spAutoFit/>
          </a:bodyPr>
          <a:lstStyle/>
          <a:p>
            <a:pPr marL="228600" lvl="0" indent="0" algn="l" rtl="0">
              <a:lnSpc>
                <a:spcPct val="115000"/>
              </a:lnSpc>
              <a:spcBef>
                <a:spcPts val="1200"/>
              </a:spcBef>
              <a:spcAft>
                <a:spcPts val="1200"/>
              </a:spcAft>
              <a:buNone/>
            </a:pPr>
            <a:r>
              <a:rPr lang="en-US"/>
              <a:t>Whole Slide Images Analysis – CLAM Framework</a:t>
            </a:r>
            <a:endParaRPr/>
          </a:p>
        </p:txBody>
      </p:sp>
      <p:pic>
        <p:nvPicPr>
          <p:cNvPr id="500" name="Google Shape;500;g31c90e09af7_2_111"/>
          <p:cNvPicPr preferRelativeResize="0"/>
          <p:nvPr/>
        </p:nvPicPr>
        <p:blipFill>
          <a:blip r:embed="rId3">
            <a:alphaModFix/>
          </a:blip>
          <a:stretch>
            <a:fillRect/>
          </a:stretch>
        </p:blipFill>
        <p:spPr>
          <a:xfrm>
            <a:off x="269300" y="1599300"/>
            <a:ext cx="11555276" cy="2885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31c90e09af7_2_122"/>
          <p:cNvSpPr txBox="1">
            <a:spLocks noGrp="1"/>
          </p:cNvSpPr>
          <p:nvPr>
            <p:ph type="title"/>
          </p:nvPr>
        </p:nvSpPr>
        <p:spPr>
          <a:xfrm>
            <a:off x="432686" y="812300"/>
            <a:ext cx="103899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Potential Solutions</a:t>
            </a:r>
            <a:endParaRPr/>
          </a:p>
        </p:txBody>
      </p:sp>
      <p:sp>
        <p:nvSpPr>
          <p:cNvPr id="506" name="Google Shape;506;g31c90e09af7_2_122"/>
          <p:cNvSpPr/>
          <p:nvPr/>
        </p:nvSpPr>
        <p:spPr>
          <a:xfrm>
            <a:off x="0" y="5707500"/>
            <a:ext cx="4288730" cy="304927"/>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g31c90e09af7_2_122"/>
          <p:cNvSpPr txBox="1"/>
          <p:nvPr/>
        </p:nvSpPr>
        <p:spPr>
          <a:xfrm>
            <a:off x="-779750" y="5707500"/>
            <a:ext cx="5639700" cy="1150500"/>
          </a:xfrm>
          <a:prstGeom prst="rect">
            <a:avLst/>
          </a:prstGeom>
          <a:noFill/>
          <a:ln>
            <a:noFill/>
          </a:ln>
        </p:spPr>
        <p:txBody>
          <a:bodyPr spcFirstLastPara="1" wrap="square" lIns="91425" tIns="91425" rIns="91425" bIns="91425" anchor="t" anchorCtr="0">
            <a:spAutoFit/>
          </a:bodyPr>
          <a:lstStyle/>
          <a:p>
            <a:pPr marL="1371600" lvl="0" indent="0" algn="l" rtl="0">
              <a:lnSpc>
                <a:spcPct val="115000"/>
              </a:lnSpc>
              <a:spcBef>
                <a:spcPts val="1200"/>
              </a:spcBef>
              <a:spcAft>
                <a:spcPts val="0"/>
              </a:spcAft>
              <a:buNone/>
            </a:pPr>
            <a:r>
              <a:rPr lang="en-US" sz="1100">
                <a:solidFill>
                  <a:schemeClr val="dk1"/>
                </a:solidFill>
              </a:rPr>
              <a:t>§</a:t>
            </a:r>
            <a:r>
              <a:rPr lang="en-US" sz="700">
                <a:solidFill>
                  <a:schemeClr val="dk1"/>
                </a:solidFill>
                <a:latin typeface="Times New Roman"/>
                <a:ea typeface="Times New Roman"/>
                <a:cs typeface="Times New Roman"/>
                <a:sym typeface="Times New Roman"/>
              </a:rPr>
              <a:t>  </a:t>
            </a:r>
            <a:r>
              <a:rPr lang="en-US" sz="1100">
                <a:solidFill>
                  <a:schemeClr val="dk1"/>
                </a:solidFill>
              </a:rPr>
              <a:t>PORPOISE FRAMEWORK FOR TCGA </a:t>
            </a:r>
            <a:endParaRPr sz="1100">
              <a:solidFill>
                <a:schemeClr val="dk1"/>
              </a:solidFill>
            </a:endParaRPr>
          </a:p>
          <a:p>
            <a:pPr marL="228600" lvl="0" indent="0" algn="l" rtl="0">
              <a:lnSpc>
                <a:spcPct val="115000"/>
              </a:lnSpc>
              <a:spcBef>
                <a:spcPts val="1200"/>
              </a:spcBef>
              <a:spcAft>
                <a:spcPts val="0"/>
              </a:spcAft>
              <a:buNone/>
            </a:pPr>
            <a:endParaRPr/>
          </a:p>
          <a:p>
            <a:pPr marL="228600" lvl="0" indent="0" algn="l" rtl="0">
              <a:lnSpc>
                <a:spcPct val="115000"/>
              </a:lnSpc>
              <a:spcBef>
                <a:spcPts val="1200"/>
              </a:spcBef>
              <a:spcAft>
                <a:spcPts val="1200"/>
              </a:spcAft>
              <a:buNone/>
            </a:pPr>
            <a:endParaRPr/>
          </a:p>
        </p:txBody>
      </p:sp>
      <p:pic>
        <p:nvPicPr>
          <p:cNvPr id="508" name="Google Shape;508;g31c90e09af7_2_122"/>
          <p:cNvPicPr preferRelativeResize="0"/>
          <p:nvPr/>
        </p:nvPicPr>
        <p:blipFill>
          <a:blip r:embed="rId3">
            <a:alphaModFix/>
          </a:blip>
          <a:stretch>
            <a:fillRect/>
          </a:stretch>
        </p:blipFill>
        <p:spPr>
          <a:xfrm>
            <a:off x="10750" y="1532425"/>
            <a:ext cx="12364855" cy="4175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3"/>
        <p:cNvGrpSpPr/>
        <p:nvPr/>
      </p:nvGrpSpPr>
      <p:grpSpPr>
        <a:xfrm>
          <a:off x="0" y="0"/>
          <a:ext cx="0" cy="0"/>
          <a:chOff x="0" y="0"/>
          <a:chExt cx="0" cy="0"/>
        </a:xfrm>
      </p:grpSpPr>
      <p:sp>
        <p:nvSpPr>
          <p:cNvPr id="94" name="Google Shape;94;p4"/>
          <p:cNvSpPr txBox="1">
            <a:spLocks noGrp="1"/>
          </p:cNvSpPr>
          <p:nvPr>
            <p:ph type="title"/>
          </p:nvPr>
        </p:nvSpPr>
        <p:spPr>
          <a:xfrm>
            <a:off x="432670" y="812291"/>
            <a:ext cx="3682130"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chemeClr val="dk1"/>
                </a:solidFill>
              </a:rPr>
              <a:t>Introduction</a:t>
            </a:r>
            <a:endParaRPr/>
          </a:p>
        </p:txBody>
      </p:sp>
      <p:sp>
        <p:nvSpPr>
          <p:cNvPr id="95" name="Google Shape;95;p4"/>
          <p:cNvSpPr/>
          <p:nvPr/>
        </p:nvSpPr>
        <p:spPr>
          <a:xfrm>
            <a:off x="0" y="6169013"/>
            <a:ext cx="12192000" cy="668654"/>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6" name="Google Shape;96;p4"/>
          <p:cNvPicPr preferRelativeResize="0"/>
          <p:nvPr/>
        </p:nvPicPr>
        <p:blipFill rotWithShape="1">
          <a:blip r:embed="rId3">
            <a:alphaModFix/>
          </a:blip>
          <a:srcRect/>
          <a:stretch/>
        </p:blipFill>
        <p:spPr>
          <a:xfrm>
            <a:off x="208502" y="6347295"/>
            <a:ext cx="1859168" cy="331995"/>
          </a:xfrm>
          <a:prstGeom prst="rect">
            <a:avLst/>
          </a:prstGeom>
          <a:solidFill>
            <a:srgbClr val="FBD4B4"/>
          </a:solidFill>
          <a:ln>
            <a:noFill/>
          </a:ln>
        </p:spPr>
      </p:pic>
      <p:sp>
        <p:nvSpPr>
          <p:cNvPr id="97" name="Google Shape;97;p4"/>
          <p:cNvSpPr txBox="1"/>
          <p:nvPr/>
        </p:nvSpPr>
        <p:spPr>
          <a:xfrm>
            <a:off x="5176966" y="6333723"/>
            <a:ext cx="2284759"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
        <p:nvSpPr>
          <p:cNvPr id="98" name="Google Shape;98;p4"/>
          <p:cNvSpPr txBox="1">
            <a:spLocks noGrp="1"/>
          </p:cNvSpPr>
          <p:nvPr>
            <p:ph type="dt" idx="10"/>
          </p:nvPr>
        </p:nvSpPr>
        <p:spPr>
          <a:xfrm>
            <a:off x="10839915" y="6364202"/>
            <a:ext cx="1130934" cy="278281"/>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rgbClr val="403C4E"/>
                </a:solidFill>
              </a:rPr>
              <a:t>2024/12/06</a:t>
            </a:r>
            <a:endParaRPr>
              <a:solidFill>
                <a:schemeClr val="dk1"/>
              </a:solidFill>
              <a:latin typeface="Calibri"/>
              <a:ea typeface="Calibri"/>
              <a:cs typeface="Calibri"/>
              <a:sym typeface="Calibri"/>
            </a:endParaRPr>
          </a:p>
        </p:txBody>
      </p:sp>
      <p:sp>
        <p:nvSpPr>
          <p:cNvPr id="99" name="Google Shape;99;p4"/>
          <p:cNvSpPr/>
          <p:nvPr/>
        </p:nvSpPr>
        <p:spPr>
          <a:xfrm>
            <a:off x="432670" y="1676400"/>
            <a:ext cx="11454530" cy="1295400"/>
          </a:xfrm>
          <a:prstGeom prst="flowChartProcess">
            <a:avLst/>
          </a:prstGeom>
          <a:solidFill>
            <a:srgbClr val="31859B"/>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400" b="1">
                <a:solidFill>
                  <a:schemeClr val="dk1"/>
                </a:solidFill>
                <a:latin typeface="Tahoma"/>
                <a:ea typeface="Tahoma"/>
                <a:cs typeface="Tahoma"/>
                <a:sym typeface="Tahoma"/>
              </a:rPr>
              <a:t>What is Prognosis? </a:t>
            </a:r>
            <a:endParaRPr/>
          </a:p>
          <a:p>
            <a:pPr marL="0" marR="0" lvl="0" indent="0" algn="just" rtl="0">
              <a:spcBef>
                <a:spcPts val="0"/>
              </a:spcBef>
              <a:spcAft>
                <a:spcPts val="0"/>
              </a:spcAft>
              <a:buNone/>
            </a:pPr>
            <a:r>
              <a:rPr lang="en-US" sz="2400" b="1">
                <a:solidFill>
                  <a:schemeClr val="dk1"/>
                </a:solidFill>
                <a:latin typeface="Tahoma"/>
                <a:ea typeface="Tahoma"/>
                <a:cs typeface="Tahoma"/>
                <a:sym typeface="Tahoma"/>
              </a:rPr>
              <a:t>Prognosis</a:t>
            </a:r>
            <a:r>
              <a:rPr lang="en-US" sz="24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refers the understanding of a likely course and outcome of a disease based on the current health status, disease characteristics and response to treatment.</a:t>
            </a:r>
            <a:endParaRPr sz="2400">
              <a:solidFill>
                <a:schemeClr val="dk1"/>
              </a:solidFill>
              <a:latin typeface="Tahoma"/>
              <a:ea typeface="Tahoma"/>
              <a:cs typeface="Tahoma"/>
              <a:sym typeface="Tahoma"/>
            </a:endParaRPr>
          </a:p>
        </p:txBody>
      </p:sp>
      <p:sp>
        <p:nvSpPr>
          <p:cNvPr id="100" name="Google Shape;100;p4"/>
          <p:cNvSpPr/>
          <p:nvPr/>
        </p:nvSpPr>
        <p:spPr>
          <a:xfrm>
            <a:off x="432670" y="3180567"/>
            <a:ext cx="11454530" cy="1772433"/>
          </a:xfrm>
          <a:prstGeom prst="flowChartProcess">
            <a:avLst/>
          </a:prstGeom>
          <a:solidFill>
            <a:srgbClr val="31859B"/>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2400" b="1">
              <a:solidFill>
                <a:schemeClr val="dk1"/>
              </a:solidFill>
              <a:latin typeface="Tahoma"/>
              <a:ea typeface="Tahoma"/>
              <a:cs typeface="Tahoma"/>
              <a:sym typeface="Tahoma"/>
            </a:endParaRPr>
          </a:p>
          <a:p>
            <a:pPr marL="0" marR="0" lvl="0" indent="0" algn="just" rtl="0">
              <a:spcBef>
                <a:spcPts val="0"/>
              </a:spcBef>
              <a:spcAft>
                <a:spcPts val="0"/>
              </a:spcAft>
              <a:buNone/>
            </a:pPr>
            <a:r>
              <a:rPr lang="en-US" sz="2400" b="1">
                <a:solidFill>
                  <a:schemeClr val="dk1"/>
                </a:solidFill>
                <a:latin typeface="Tahoma"/>
                <a:ea typeface="Tahoma"/>
                <a:cs typeface="Tahoma"/>
                <a:sym typeface="Tahoma"/>
              </a:rPr>
              <a:t>What is NSCLC?</a:t>
            </a:r>
            <a:endParaRPr/>
          </a:p>
          <a:p>
            <a:pPr marL="0" marR="0" lvl="0" indent="0" algn="just" rtl="0">
              <a:spcBef>
                <a:spcPts val="0"/>
              </a:spcBef>
              <a:spcAft>
                <a:spcPts val="0"/>
              </a:spcAft>
              <a:buNone/>
            </a:pPr>
            <a:endParaRPr sz="2400" b="1">
              <a:solidFill>
                <a:schemeClr val="dk1"/>
              </a:solidFill>
              <a:latin typeface="Tahoma"/>
              <a:ea typeface="Tahoma"/>
              <a:cs typeface="Tahoma"/>
              <a:sym typeface="Tahoma"/>
            </a:endParaRPr>
          </a:p>
          <a:p>
            <a:pPr marL="0" marR="0" lvl="0" indent="0" algn="just" rtl="0">
              <a:spcBef>
                <a:spcPts val="0"/>
              </a:spcBef>
              <a:spcAft>
                <a:spcPts val="0"/>
              </a:spcAft>
              <a:buNone/>
            </a:pPr>
            <a:r>
              <a:rPr lang="en-US" sz="1800" b="1">
                <a:solidFill>
                  <a:schemeClr val="dk1"/>
                </a:solidFill>
                <a:latin typeface="Tahoma"/>
                <a:ea typeface="Tahoma"/>
                <a:cs typeface="Tahoma"/>
                <a:sym typeface="Tahoma"/>
              </a:rPr>
              <a:t>Non-Small Cell Lung Cancer (NSCLC) </a:t>
            </a:r>
            <a:r>
              <a:rPr lang="en-US" sz="1800">
                <a:solidFill>
                  <a:schemeClr val="dk1"/>
                </a:solidFill>
                <a:latin typeface="Calibri"/>
                <a:ea typeface="Calibri"/>
                <a:cs typeface="Calibri"/>
                <a:sym typeface="Calibri"/>
              </a:rPr>
              <a:t>is a particularly deadly form of lung cancer, primarily because it often remains asymptomatic until it has reached an advanced stage. The treatment options for NSCLC vary based on the stage of the cancer and the individual characteristics of the patient.</a:t>
            </a:r>
            <a:endParaRPr/>
          </a:p>
          <a:p>
            <a:pPr marL="0" marR="0" lvl="0" indent="0" algn="just" rtl="0">
              <a:spcBef>
                <a:spcPts val="0"/>
              </a:spcBef>
              <a:spcAft>
                <a:spcPts val="0"/>
              </a:spcAft>
              <a:buNone/>
            </a:pPr>
            <a:endParaRPr sz="2400" b="1">
              <a:solidFill>
                <a:schemeClr val="dk1"/>
              </a:solidFill>
              <a:latin typeface="Tahoma"/>
              <a:ea typeface="Tahoma"/>
              <a:cs typeface="Tahoma"/>
              <a:sym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31c90e09af7_2_132"/>
          <p:cNvSpPr txBox="1">
            <a:spLocks noGrp="1"/>
          </p:cNvSpPr>
          <p:nvPr>
            <p:ph type="title"/>
          </p:nvPr>
        </p:nvSpPr>
        <p:spPr>
          <a:xfrm>
            <a:off x="432686" y="812300"/>
            <a:ext cx="103899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Findings - TCGA</a:t>
            </a:r>
            <a:endParaRPr/>
          </a:p>
        </p:txBody>
      </p:sp>
      <p:pic>
        <p:nvPicPr>
          <p:cNvPr id="514" name="Google Shape;514;g31c90e09af7_2_132"/>
          <p:cNvPicPr preferRelativeResize="0"/>
          <p:nvPr/>
        </p:nvPicPr>
        <p:blipFill>
          <a:blip r:embed="rId3">
            <a:alphaModFix/>
          </a:blip>
          <a:stretch>
            <a:fillRect/>
          </a:stretch>
        </p:blipFill>
        <p:spPr>
          <a:xfrm>
            <a:off x="2457125" y="1489700"/>
            <a:ext cx="7027249" cy="480015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31c90e09af7_2_140"/>
          <p:cNvSpPr txBox="1">
            <a:spLocks noGrp="1"/>
          </p:cNvSpPr>
          <p:nvPr>
            <p:ph type="title"/>
          </p:nvPr>
        </p:nvSpPr>
        <p:spPr>
          <a:xfrm>
            <a:off x="432686" y="812300"/>
            <a:ext cx="103899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Next Steps</a:t>
            </a:r>
            <a:endParaRPr/>
          </a:p>
        </p:txBody>
      </p:sp>
      <p:sp>
        <p:nvSpPr>
          <p:cNvPr id="520" name="Google Shape;520;g31c90e09af7_2_140"/>
          <p:cNvSpPr/>
          <p:nvPr/>
        </p:nvSpPr>
        <p:spPr>
          <a:xfrm>
            <a:off x="666450" y="1744225"/>
            <a:ext cx="10156133" cy="3116786"/>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g31c90e09af7_2_140"/>
          <p:cNvSpPr txBox="1">
            <a:spLocks noGrp="1"/>
          </p:cNvSpPr>
          <p:nvPr>
            <p:ph type="body" idx="1"/>
          </p:nvPr>
        </p:nvSpPr>
        <p:spPr>
          <a:xfrm>
            <a:off x="432675" y="2000100"/>
            <a:ext cx="8996400" cy="2597400"/>
          </a:xfrm>
          <a:prstGeom prst="rect">
            <a:avLst/>
          </a:prstGeom>
        </p:spPr>
        <p:txBody>
          <a:bodyPr spcFirstLastPara="1" wrap="square" lIns="0" tIns="0" rIns="0" bIns="0" anchor="t" anchorCtr="0">
            <a:spAutoFit/>
          </a:bodyPr>
          <a:lstStyle/>
          <a:p>
            <a:pPr marL="1371600" lvl="0" indent="0" algn="l" rtl="0">
              <a:lnSpc>
                <a:spcPct val="115000"/>
              </a:lnSpc>
              <a:spcBef>
                <a:spcPts val="1200"/>
              </a:spcBef>
              <a:spcAft>
                <a:spcPts val="0"/>
              </a:spcAft>
              <a:buClr>
                <a:schemeClr val="dk1"/>
              </a:buClr>
              <a:buSzPts val="1100"/>
              <a:buFont typeface="Arial"/>
              <a:buNone/>
            </a:pPr>
            <a:r>
              <a:rPr lang="en-US" sz="1700">
                <a:latin typeface="Arial"/>
                <a:ea typeface="Arial"/>
                <a:cs typeface="Arial"/>
                <a:sym typeface="Arial"/>
              </a:rPr>
              <a:t>§</a:t>
            </a:r>
            <a:r>
              <a:rPr lang="en-US" sz="1300">
                <a:latin typeface="Times New Roman"/>
                <a:ea typeface="Times New Roman"/>
                <a:cs typeface="Times New Roman"/>
                <a:sym typeface="Times New Roman"/>
              </a:rPr>
              <a:t>  </a:t>
            </a:r>
            <a:r>
              <a:rPr lang="en-US" sz="1700">
                <a:latin typeface="Arial"/>
                <a:ea typeface="Arial"/>
                <a:cs typeface="Arial"/>
                <a:sym typeface="Arial"/>
              </a:rPr>
              <a:t>Evaluate BioMarkers available (TCGA,BPC).</a:t>
            </a:r>
            <a:endParaRPr sz="1700">
              <a:latin typeface="Arial"/>
              <a:ea typeface="Arial"/>
              <a:cs typeface="Arial"/>
              <a:sym typeface="Arial"/>
            </a:endParaRPr>
          </a:p>
          <a:p>
            <a:pPr marL="1371600" lvl="0" indent="0" algn="l" rtl="0">
              <a:lnSpc>
                <a:spcPct val="115000"/>
              </a:lnSpc>
              <a:spcBef>
                <a:spcPts val="1200"/>
              </a:spcBef>
              <a:spcAft>
                <a:spcPts val="0"/>
              </a:spcAft>
              <a:buClr>
                <a:schemeClr val="dk1"/>
              </a:buClr>
              <a:buSzPts val="1100"/>
              <a:buFont typeface="Arial"/>
              <a:buNone/>
            </a:pPr>
            <a:r>
              <a:rPr lang="en-US" sz="1700">
                <a:latin typeface="Arial"/>
                <a:ea typeface="Arial"/>
                <a:cs typeface="Arial"/>
                <a:sym typeface="Arial"/>
              </a:rPr>
              <a:t>§</a:t>
            </a:r>
            <a:r>
              <a:rPr lang="en-US" sz="1300">
                <a:latin typeface="Times New Roman"/>
                <a:ea typeface="Times New Roman"/>
                <a:cs typeface="Times New Roman"/>
                <a:sym typeface="Times New Roman"/>
              </a:rPr>
              <a:t>  </a:t>
            </a:r>
            <a:r>
              <a:rPr lang="en-US" sz="1700">
                <a:latin typeface="Arial"/>
                <a:ea typeface="Arial"/>
                <a:cs typeface="Arial"/>
                <a:sym typeface="Arial"/>
              </a:rPr>
              <a:t>Evaluate Clinical factors (SEER,TCGA,BPC,PLCO).</a:t>
            </a:r>
            <a:endParaRPr sz="1700">
              <a:latin typeface="Arial"/>
              <a:ea typeface="Arial"/>
              <a:cs typeface="Arial"/>
              <a:sym typeface="Arial"/>
            </a:endParaRPr>
          </a:p>
          <a:p>
            <a:pPr marL="1371600" lvl="0" indent="0" algn="l" rtl="0">
              <a:lnSpc>
                <a:spcPct val="115000"/>
              </a:lnSpc>
              <a:spcBef>
                <a:spcPts val="1200"/>
              </a:spcBef>
              <a:spcAft>
                <a:spcPts val="0"/>
              </a:spcAft>
              <a:buClr>
                <a:schemeClr val="dk1"/>
              </a:buClr>
              <a:buSzPts val="1100"/>
              <a:buFont typeface="Arial"/>
              <a:buNone/>
            </a:pPr>
            <a:r>
              <a:rPr lang="en-US" sz="1700">
                <a:latin typeface="Arial"/>
                <a:ea typeface="Arial"/>
                <a:cs typeface="Arial"/>
                <a:sym typeface="Arial"/>
              </a:rPr>
              <a:t>§</a:t>
            </a:r>
            <a:r>
              <a:rPr lang="en-US" sz="1300">
                <a:latin typeface="Times New Roman"/>
                <a:ea typeface="Times New Roman"/>
                <a:cs typeface="Times New Roman"/>
                <a:sym typeface="Times New Roman"/>
              </a:rPr>
              <a:t>  </a:t>
            </a:r>
            <a:r>
              <a:rPr lang="en-US" sz="1700">
                <a:latin typeface="Arial"/>
                <a:ea typeface="Arial"/>
                <a:cs typeface="Arial"/>
                <a:sym typeface="Arial"/>
              </a:rPr>
              <a:t>Evaluate Explainability.</a:t>
            </a:r>
            <a:endParaRPr sz="1700">
              <a:latin typeface="Arial"/>
              <a:ea typeface="Arial"/>
              <a:cs typeface="Arial"/>
              <a:sym typeface="Arial"/>
            </a:endParaRPr>
          </a:p>
          <a:p>
            <a:pPr marL="1371600" lvl="0" indent="0" algn="l" rtl="0">
              <a:lnSpc>
                <a:spcPct val="115000"/>
              </a:lnSpc>
              <a:spcBef>
                <a:spcPts val="1200"/>
              </a:spcBef>
              <a:spcAft>
                <a:spcPts val="0"/>
              </a:spcAft>
              <a:buClr>
                <a:schemeClr val="dk1"/>
              </a:buClr>
              <a:buSzPts val="1100"/>
              <a:buFont typeface="Arial"/>
              <a:buNone/>
            </a:pPr>
            <a:r>
              <a:rPr lang="en-US" sz="1700">
                <a:latin typeface="Arial"/>
                <a:ea typeface="Arial"/>
                <a:cs typeface="Arial"/>
                <a:sym typeface="Arial"/>
              </a:rPr>
              <a:t>§</a:t>
            </a:r>
            <a:r>
              <a:rPr lang="en-US" sz="1300">
                <a:latin typeface="Times New Roman"/>
                <a:ea typeface="Times New Roman"/>
                <a:cs typeface="Times New Roman"/>
                <a:sym typeface="Times New Roman"/>
              </a:rPr>
              <a:t>  </a:t>
            </a:r>
            <a:r>
              <a:rPr lang="en-US" sz="1700">
                <a:latin typeface="Arial"/>
                <a:ea typeface="Arial"/>
                <a:cs typeface="Arial"/>
                <a:sym typeface="Arial"/>
              </a:rPr>
              <a:t>Evaluate cross cohort relationships/generalizability.</a:t>
            </a:r>
            <a:endParaRPr sz="1700">
              <a:latin typeface="Arial"/>
              <a:ea typeface="Arial"/>
              <a:cs typeface="Arial"/>
              <a:sym typeface="Arial"/>
            </a:endParaRPr>
          </a:p>
          <a:p>
            <a:pPr marL="1371600" lvl="0" indent="0" algn="l" rtl="0">
              <a:lnSpc>
                <a:spcPct val="115000"/>
              </a:lnSpc>
              <a:spcBef>
                <a:spcPts val="1200"/>
              </a:spcBef>
              <a:spcAft>
                <a:spcPts val="0"/>
              </a:spcAft>
              <a:buClr>
                <a:schemeClr val="dk1"/>
              </a:buClr>
              <a:buSzPts val="1100"/>
              <a:buFont typeface="Arial"/>
              <a:buNone/>
            </a:pPr>
            <a:r>
              <a:rPr lang="en-US" sz="1700">
                <a:latin typeface="Arial"/>
                <a:ea typeface="Arial"/>
                <a:cs typeface="Arial"/>
                <a:sym typeface="Arial"/>
              </a:rPr>
              <a:t>§</a:t>
            </a:r>
            <a:r>
              <a:rPr lang="en-US" sz="1300">
                <a:latin typeface="Times New Roman"/>
                <a:ea typeface="Times New Roman"/>
                <a:cs typeface="Times New Roman"/>
                <a:sym typeface="Times New Roman"/>
              </a:rPr>
              <a:t>  </a:t>
            </a:r>
            <a:r>
              <a:rPr lang="en-US" sz="1700">
                <a:latin typeface="Arial"/>
                <a:ea typeface="Arial"/>
                <a:cs typeface="Arial"/>
                <a:sym typeface="Arial"/>
              </a:rPr>
              <a:t>Create Generalizability</a:t>
            </a:r>
            <a:endParaRPr sz="1700">
              <a:latin typeface="Arial"/>
              <a:ea typeface="Arial"/>
              <a:cs typeface="Arial"/>
              <a:sym typeface="Arial"/>
            </a:endParaRPr>
          </a:p>
          <a:p>
            <a:pPr marL="0" lvl="0" indent="0" algn="l" rtl="0">
              <a:spcBef>
                <a:spcPts val="1200"/>
              </a:spcBef>
              <a:spcAft>
                <a:spcPts val="0"/>
              </a:spcAft>
              <a:buNone/>
            </a:pPr>
            <a:endParaRPr sz="21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525"/>
        <p:cNvGrpSpPr/>
        <p:nvPr/>
      </p:nvGrpSpPr>
      <p:grpSpPr>
        <a:xfrm>
          <a:off x="0" y="0"/>
          <a:ext cx="0" cy="0"/>
          <a:chOff x="0" y="0"/>
          <a:chExt cx="0" cy="0"/>
        </a:xfrm>
      </p:grpSpPr>
      <p:sp>
        <p:nvSpPr>
          <p:cNvPr id="526" name="Google Shape;526;p22"/>
          <p:cNvSpPr/>
          <p:nvPr/>
        </p:nvSpPr>
        <p:spPr>
          <a:xfrm>
            <a:off x="905933" y="934156"/>
            <a:ext cx="954357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257"/>
              </a:lnSpc>
              <a:spcBef>
                <a:spcPts val="0"/>
              </a:spcBef>
              <a:spcAft>
                <a:spcPts val="0"/>
              </a:spcAft>
              <a:buNone/>
            </a:pPr>
            <a:r>
              <a:rPr lang="en-US" sz="4850" b="1">
                <a:solidFill>
                  <a:schemeClr val="dk1"/>
                </a:solidFill>
                <a:latin typeface="Merriweather"/>
                <a:ea typeface="Merriweather"/>
                <a:cs typeface="Merriweather"/>
                <a:sym typeface="Merriweather"/>
              </a:rPr>
              <a:t>IT2342226 | AHAMED A.S.S</a:t>
            </a:r>
            <a:endParaRPr sz="4850">
              <a:solidFill>
                <a:schemeClr val="dk1"/>
              </a:solidFill>
              <a:latin typeface="Merriweather"/>
              <a:ea typeface="Merriweather"/>
              <a:cs typeface="Merriweather"/>
              <a:sym typeface="Merriweather"/>
            </a:endParaRPr>
          </a:p>
        </p:txBody>
      </p:sp>
      <p:sp>
        <p:nvSpPr>
          <p:cNvPr id="527" name="Google Shape;527;p22"/>
          <p:cNvSpPr/>
          <p:nvPr/>
        </p:nvSpPr>
        <p:spPr>
          <a:xfrm>
            <a:off x="1785293" y="2037016"/>
            <a:ext cx="615005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6583"/>
              </a:lnSpc>
              <a:spcBef>
                <a:spcPts val="0"/>
              </a:spcBef>
              <a:spcAft>
                <a:spcPts val="0"/>
              </a:spcAft>
              <a:buClr>
                <a:schemeClr val="dk1"/>
              </a:buClr>
              <a:buSzPts val="2400"/>
              <a:buFont typeface="Merriweather"/>
              <a:buNone/>
            </a:pPr>
            <a:r>
              <a:rPr lang="en-US" sz="2400" b="1">
                <a:solidFill>
                  <a:schemeClr val="dk1"/>
                </a:solidFill>
                <a:latin typeface="Merriweather"/>
                <a:ea typeface="Merriweather"/>
                <a:cs typeface="Merriweather"/>
                <a:sym typeface="Merriweather"/>
              </a:rPr>
              <a:t>BSc (Hons) Information Technology Specializing in Data Science Secure</a:t>
            </a:r>
            <a:endParaRPr sz="2400">
              <a:solidFill>
                <a:schemeClr val="dk1"/>
              </a:solidFill>
              <a:latin typeface="Merriweather"/>
              <a:ea typeface="Merriweather"/>
              <a:cs typeface="Merriweather"/>
              <a:sym typeface="Merriweather"/>
            </a:endParaRPr>
          </a:p>
        </p:txBody>
      </p:sp>
      <p:sp>
        <p:nvSpPr>
          <p:cNvPr id="528" name="Google Shape;528;p22"/>
          <p:cNvSpPr/>
          <p:nvPr/>
        </p:nvSpPr>
        <p:spPr>
          <a:xfrm>
            <a:off x="2038281" y="3897433"/>
            <a:ext cx="6150054" cy="790099"/>
          </a:xfrm>
          <a:prstGeom prst="rect">
            <a:avLst/>
          </a:prstGeom>
          <a:noFill/>
          <a:ln>
            <a:noFill/>
          </a:ln>
        </p:spPr>
        <p:txBody>
          <a:bodyPr spcFirstLastPara="1" wrap="square" lIns="91425" tIns="45700" rIns="91425" bIns="45700" anchor="t" anchorCtr="0">
            <a:noAutofit/>
          </a:bodyPr>
          <a:lstStyle/>
          <a:p>
            <a:pPr marL="0" marR="0" lvl="0" indent="0" algn="ctr" rtl="0">
              <a:lnSpc>
                <a:spcPct val="155500"/>
              </a:lnSpc>
              <a:spcBef>
                <a:spcPts val="0"/>
              </a:spcBef>
              <a:spcAft>
                <a:spcPts val="0"/>
              </a:spcAft>
              <a:buNone/>
            </a:pPr>
            <a:r>
              <a:rPr lang="en-US" sz="1900" b="1">
                <a:solidFill>
                  <a:schemeClr val="dk1"/>
                </a:solidFill>
                <a:latin typeface="Open Sans"/>
                <a:ea typeface="Open Sans"/>
                <a:cs typeface="Open Sans"/>
                <a:sym typeface="Open Sans"/>
              </a:rPr>
              <a:t>Machine learning for </a:t>
            </a:r>
            <a:r>
              <a:rPr lang="en-US" sz="2000" b="1">
                <a:solidFill>
                  <a:schemeClr val="dk1"/>
                </a:solidFill>
                <a:latin typeface="Calibri"/>
                <a:ea typeface="Calibri"/>
                <a:cs typeface="Calibri"/>
                <a:sym typeface="Calibri"/>
              </a:rPr>
              <a:t>Non-Small Cell Lung</a:t>
            </a:r>
            <a:r>
              <a:rPr lang="en-US" sz="1900" b="1">
                <a:solidFill>
                  <a:schemeClr val="dk1"/>
                </a:solidFill>
                <a:latin typeface="Calibri"/>
                <a:ea typeface="Calibri"/>
                <a:cs typeface="Calibri"/>
                <a:sym typeface="Calibri"/>
              </a:rPr>
              <a:t> Cancer</a:t>
            </a:r>
            <a:r>
              <a:rPr lang="en-US" sz="1900" b="1">
                <a:solidFill>
                  <a:schemeClr val="dk1"/>
                </a:solidFill>
                <a:latin typeface="Open Sans"/>
                <a:ea typeface="Open Sans"/>
                <a:cs typeface="Open Sans"/>
                <a:sym typeface="Open Sans"/>
              </a:rPr>
              <a:t> complication Prediction</a:t>
            </a:r>
            <a:endParaRPr/>
          </a:p>
        </p:txBody>
      </p:sp>
      <p:sp>
        <p:nvSpPr>
          <p:cNvPr id="529" name="Google Shape;529;p22"/>
          <p:cNvSpPr/>
          <p:nvPr/>
        </p:nvSpPr>
        <p:spPr>
          <a:xfrm>
            <a:off x="5310263" y="3375074"/>
            <a:ext cx="3939778"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Calibri"/>
              <a:buNone/>
            </a:pPr>
            <a:endParaRPr sz="2430">
              <a:solidFill>
                <a:schemeClr val="dk1"/>
              </a:solidFill>
              <a:latin typeface="Calibri"/>
              <a:ea typeface="Calibri"/>
              <a:cs typeface="Calibri"/>
              <a:sym typeface="Calibri"/>
            </a:endParaRPr>
          </a:p>
        </p:txBody>
      </p:sp>
      <p:pic>
        <p:nvPicPr>
          <p:cNvPr id="530" name="Google Shape;530;p22"/>
          <p:cNvPicPr preferRelativeResize="0"/>
          <p:nvPr/>
        </p:nvPicPr>
        <p:blipFill rotWithShape="1">
          <a:blip r:embed="rId3">
            <a:alphaModFix/>
          </a:blip>
          <a:srcRect l="19932" t="85" r="17422" b="19508"/>
          <a:stretch/>
        </p:blipFill>
        <p:spPr>
          <a:xfrm>
            <a:off x="9829800" y="1223358"/>
            <a:ext cx="1676399" cy="2151716"/>
          </a:xfrm>
          <a:prstGeom prst="rect">
            <a:avLst/>
          </a:prstGeom>
          <a:noFill/>
          <a:ln>
            <a:noFill/>
          </a:ln>
        </p:spPr>
      </p:pic>
      <p:grpSp>
        <p:nvGrpSpPr>
          <p:cNvPr id="531" name="Google Shape;531;p22"/>
          <p:cNvGrpSpPr/>
          <p:nvPr/>
        </p:nvGrpSpPr>
        <p:grpSpPr>
          <a:xfrm>
            <a:off x="0" y="6169535"/>
            <a:ext cx="12192000" cy="668655"/>
            <a:chOff x="0" y="6042212"/>
            <a:chExt cx="12192000" cy="668655"/>
          </a:xfrm>
        </p:grpSpPr>
        <p:sp>
          <p:nvSpPr>
            <p:cNvPr id="532" name="Google Shape;532;p22"/>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33" name="Google Shape;533;p22"/>
            <p:cNvPicPr preferRelativeResize="0"/>
            <p:nvPr/>
          </p:nvPicPr>
          <p:blipFill rotWithShape="1">
            <a:blip r:embed="rId4">
              <a:alphaModFix/>
            </a:blip>
            <a:srcRect/>
            <a:stretch/>
          </p:blipFill>
          <p:spPr>
            <a:xfrm>
              <a:off x="208502" y="6208330"/>
              <a:ext cx="1859168" cy="331995"/>
            </a:xfrm>
            <a:prstGeom prst="rect">
              <a:avLst/>
            </a:prstGeom>
            <a:solidFill>
              <a:srgbClr val="31859B"/>
            </a:solidFill>
            <a:ln>
              <a:noFill/>
            </a:ln>
          </p:spPr>
        </p:pic>
      </p:grpSp>
      <p:sp>
        <p:nvSpPr>
          <p:cNvPr id="534" name="Google Shape;534;p22"/>
          <p:cNvSpPr txBox="1"/>
          <p:nvPr/>
        </p:nvSpPr>
        <p:spPr>
          <a:xfrm>
            <a:off x="3552123" y="6299194"/>
            <a:ext cx="3517265" cy="541623"/>
          </a:xfrm>
          <a:prstGeom prst="rect">
            <a:avLst/>
          </a:prstGeom>
          <a:solidFill>
            <a:srgbClr val="31859B"/>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35" name="Google Shape;535;p22"/>
          <p:cNvSpPr txBox="1"/>
          <p:nvPr/>
        </p:nvSpPr>
        <p:spPr>
          <a:xfrm>
            <a:off x="10839915" y="6352625"/>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536" name="Google Shape;536;p22"/>
          <p:cNvSpPr txBox="1"/>
          <p:nvPr/>
        </p:nvSpPr>
        <p:spPr>
          <a:xfrm>
            <a:off x="7918099" y="6302277"/>
            <a:ext cx="2087385" cy="555280"/>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40"/>
        <p:cNvGrpSpPr/>
        <p:nvPr/>
      </p:nvGrpSpPr>
      <p:grpSpPr>
        <a:xfrm>
          <a:off x="0" y="0"/>
          <a:ext cx="0" cy="0"/>
          <a:chOff x="0" y="0"/>
          <a:chExt cx="0" cy="0"/>
        </a:xfrm>
      </p:grpSpPr>
      <p:sp>
        <p:nvSpPr>
          <p:cNvPr id="541" name="Google Shape;541;p23"/>
          <p:cNvSpPr txBox="1">
            <a:spLocks noGrp="1"/>
          </p:cNvSpPr>
          <p:nvPr>
            <p:ph type="title"/>
          </p:nvPr>
        </p:nvSpPr>
        <p:spPr>
          <a:xfrm>
            <a:off x="1788978" y="786900"/>
            <a:ext cx="69366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Research Question</a:t>
            </a:r>
            <a:endParaRPr sz="4000">
              <a:solidFill>
                <a:schemeClr val="dk1"/>
              </a:solidFill>
            </a:endParaRPr>
          </a:p>
        </p:txBody>
      </p:sp>
      <p:grpSp>
        <p:nvGrpSpPr>
          <p:cNvPr id="542" name="Google Shape;542;p23"/>
          <p:cNvGrpSpPr/>
          <p:nvPr/>
        </p:nvGrpSpPr>
        <p:grpSpPr>
          <a:xfrm>
            <a:off x="0" y="6181106"/>
            <a:ext cx="12192000" cy="668655"/>
            <a:chOff x="0" y="6042212"/>
            <a:chExt cx="12192000" cy="668655"/>
          </a:xfrm>
        </p:grpSpPr>
        <p:sp>
          <p:nvSpPr>
            <p:cNvPr id="543" name="Google Shape;543;p23"/>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44" name="Google Shape;544;p23"/>
            <p:cNvPicPr preferRelativeResize="0"/>
            <p:nvPr/>
          </p:nvPicPr>
          <p:blipFill rotWithShape="1">
            <a:blip r:embed="rId3">
              <a:alphaModFix/>
            </a:blip>
            <a:srcRect/>
            <a:stretch/>
          </p:blipFill>
          <p:spPr>
            <a:xfrm>
              <a:off x="208502" y="6208330"/>
              <a:ext cx="1859168" cy="331995"/>
            </a:xfrm>
            <a:prstGeom prst="rect">
              <a:avLst/>
            </a:prstGeom>
            <a:noFill/>
            <a:ln>
              <a:noFill/>
            </a:ln>
          </p:spPr>
        </p:pic>
      </p:grpSp>
      <p:sp>
        <p:nvSpPr>
          <p:cNvPr id="545" name="Google Shape;545;p23"/>
          <p:cNvSpPr txBox="1"/>
          <p:nvPr/>
        </p:nvSpPr>
        <p:spPr>
          <a:xfrm>
            <a:off x="3552123" y="6367210"/>
            <a:ext cx="3517265" cy="270843"/>
          </a:xfrm>
          <a:prstGeom prst="rect">
            <a:avLst/>
          </a:prstGeom>
          <a:no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sz="1800">
              <a:solidFill>
                <a:schemeClr val="dk1"/>
              </a:solidFill>
              <a:latin typeface="Calibri"/>
              <a:ea typeface="Calibri"/>
              <a:cs typeface="Calibri"/>
              <a:sym typeface="Calibri"/>
            </a:endParaRPr>
          </a:p>
        </p:txBody>
      </p:sp>
      <p:sp>
        <p:nvSpPr>
          <p:cNvPr id="546" name="Google Shape;546;p23"/>
          <p:cNvSpPr txBox="1">
            <a:spLocks noGrp="1"/>
          </p:cNvSpPr>
          <p:nvPr>
            <p:ph type="dt" idx="10"/>
          </p:nvPr>
        </p:nvSpPr>
        <p:spPr>
          <a:xfrm>
            <a:off x="10839915" y="6364196"/>
            <a:ext cx="1130934"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2024/12/06</a:t>
            </a:r>
            <a:endParaRPr/>
          </a:p>
        </p:txBody>
      </p:sp>
      <p:sp>
        <p:nvSpPr>
          <p:cNvPr id="547" name="Google Shape;547;p23"/>
          <p:cNvSpPr txBox="1">
            <a:spLocks noGrp="1"/>
          </p:cNvSpPr>
          <p:nvPr>
            <p:ph type="ftr" idx="11"/>
          </p:nvPr>
        </p:nvSpPr>
        <p:spPr>
          <a:xfrm>
            <a:off x="7932210" y="6370292"/>
            <a:ext cx="2073274" cy="555280"/>
          </a:xfrm>
          <a:prstGeom prst="rect">
            <a:avLst/>
          </a:prstGeom>
          <a:no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a:p>
            <a:pPr marL="12700" lvl="0" indent="0" algn="l" rtl="0">
              <a:lnSpc>
                <a:spcPct val="100000"/>
              </a:lnSpc>
              <a:spcBef>
                <a:spcPts val="10"/>
              </a:spcBef>
              <a:spcAft>
                <a:spcPts val="0"/>
              </a:spcAft>
              <a:buNone/>
            </a:pPr>
            <a:endParaRPr>
              <a:solidFill>
                <a:schemeClr val="dk1"/>
              </a:solidFill>
            </a:endParaRPr>
          </a:p>
        </p:txBody>
      </p:sp>
      <p:grpSp>
        <p:nvGrpSpPr>
          <p:cNvPr id="548" name="Google Shape;548;p23"/>
          <p:cNvGrpSpPr/>
          <p:nvPr/>
        </p:nvGrpSpPr>
        <p:grpSpPr>
          <a:xfrm>
            <a:off x="1410404" y="1725460"/>
            <a:ext cx="9407525" cy="3532504"/>
            <a:chOff x="1410404" y="1725460"/>
            <a:chExt cx="9407525" cy="3532504"/>
          </a:xfrm>
        </p:grpSpPr>
        <p:sp>
          <p:nvSpPr>
            <p:cNvPr id="549" name="Google Shape;549;p23"/>
            <p:cNvSpPr/>
            <p:nvPr/>
          </p:nvSpPr>
          <p:spPr>
            <a:xfrm>
              <a:off x="1410404" y="1725460"/>
              <a:ext cx="9407525" cy="3532504"/>
            </a:xfrm>
            <a:custGeom>
              <a:avLst/>
              <a:gdLst/>
              <a:ahLst/>
              <a:cxnLst/>
              <a:rect l="l" t="t" r="r" b="b"/>
              <a:pathLst>
                <a:path w="9407525" h="3532504" extrusionOk="0">
                  <a:moveTo>
                    <a:pt x="9407047" y="0"/>
                  </a:moveTo>
                  <a:lnTo>
                    <a:pt x="588732" y="0"/>
                  </a:lnTo>
                  <a:lnTo>
                    <a:pt x="540447" y="1951"/>
                  </a:lnTo>
                  <a:lnTo>
                    <a:pt x="493237" y="7705"/>
                  </a:lnTo>
                  <a:lnTo>
                    <a:pt x="447253" y="17110"/>
                  </a:lnTo>
                  <a:lnTo>
                    <a:pt x="402647" y="30014"/>
                  </a:lnTo>
                  <a:lnTo>
                    <a:pt x="359571" y="46265"/>
                  </a:lnTo>
                  <a:lnTo>
                    <a:pt x="318176" y="65713"/>
                  </a:lnTo>
                  <a:lnTo>
                    <a:pt x="278613" y="88205"/>
                  </a:lnTo>
                  <a:lnTo>
                    <a:pt x="241034" y="113591"/>
                  </a:lnTo>
                  <a:lnTo>
                    <a:pt x="205591" y="141718"/>
                  </a:lnTo>
                  <a:lnTo>
                    <a:pt x="172435" y="172435"/>
                  </a:lnTo>
                  <a:lnTo>
                    <a:pt x="141718" y="205592"/>
                  </a:lnTo>
                  <a:lnTo>
                    <a:pt x="113591" y="241035"/>
                  </a:lnTo>
                  <a:lnTo>
                    <a:pt x="88205" y="278613"/>
                  </a:lnTo>
                  <a:lnTo>
                    <a:pt x="65713" y="318176"/>
                  </a:lnTo>
                  <a:lnTo>
                    <a:pt x="46265" y="359571"/>
                  </a:lnTo>
                  <a:lnTo>
                    <a:pt x="30013" y="402648"/>
                  </a:lnTo>
                  <a:lnTo>
                    <a:pt x="17110" y="447254"/>
                  </a:lnTo>
                  <a:lnTo>
                    <a:pt x="7705" y="493238"/>
                  </a:lnTo>
                  <a:lnTo>
                    <a:pt x="1951" y="540448"/>
                  </a:lnTo>
                  <a:lnTo>
                    <a:pt x="0" y="588733"/>
                  </a:lnTo>
                  <a:lnTo>
                    <a:pt x="0" y="3532338"/>
                  </a:lnTo>
                  <a:lnTo>
                    <a:pt x="8818314" y="3532338"/>
                  </a:lnTo>
                  <a:lnTo>
                    <a:pt x="8866600" y="3530386"/>
                  </a:lnTo>
                  <a:lnTo>
                    <a:pt x="8913810" y="3524633"/>
                  </a:lnTo>
                  <a:lnTo>
                    <a:pt x="8959794" y="3515228"/>
                  </a:lnTo>
                  <a:lnTo>
                    <a:pt x="9004399" y="3502324"/>
                  </a:lnTo>
                  <a:lnTo>
                    <a:pt x="9047476" y="3486073"/>
                  </a:lnTo>
                  <a:lnTo>
                    <a:pt x="9088871" y="3466625"/>
                  </a:lnTo>
                  <a:lnTo>
                    <a:pt x="9128434" y="3444132"/>
                  </a:lnTo>
                  <a:lnTo>
                    <a:pt x="9166012" y="3418747"/>
                  </a:lnTo>
                  <a:lnTo>
                    <a:pt x="9201455" y="3390620"/>
                  </a:lnTo>
                  <a:lnTo>
                    <a:pt x="9234611" y="3359902"/>
                  </a:lnTo>
                  <a:lnTo>
                    <a:pt x="9265328" y="3326746"/>
                  </a:lnTo>
                  <a:lnTo>
                    <a:pt x="9293456" y="3291303"/>
                  </a:lnTo>
                  <a:lnTo>
                    <a:pt x="9318841" y="3253725"/>
                  </a:lnTo>
                  <a:lnTo>
                    <a:pt x="9341334" y="3214162"/>
                  </a:lnTo>
                  <a:lnTo>
                    <a:pt x="9360781" y="3172767"/>
                  </a:lnTo>
                  <a:lnTo>
                    <a:pt x="9377033" y="3129691"/>
                  </a:lnTo>
                  <a:lnTo>
                    <a:pt x="9389937" y="3085085"/>
                  </a:lnTo>
                  <a:lnTo>
                    <a:pt x="9399341" y="3039101"/>
                  </a:lnTo>
                  <a:lnTo>
                    <a:pt x="9405095" y="2991891"/>
                  </a:lnTo>
                  <a:lnTo>
                    <a:pt x="9407047" y="2943606"/>
                  </a:lnTo>
                  <a:lnTo>
                    <a:pt x="9407047"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23"/>
            <p:cNvSpPr/>
            <p:nvPr/>
          </p:nvSpPr>
          <p:spPr>
            <a:xfrm>
              <a:off x="1410404" y="1725460"/>
              <a:ext cx="9407525" cy="3532504"/>
            </a:xfrm>
            <a:custGeom>
              <a:avLst/>
              <a:gdLst/>
              <a:ahLst/>
              <a:cxnLst/>
              <a:rect l="l" t="t" r="r" b="b"/>
              <a:pathLst>
                <a:path w="9407525" h="3532504" extrusionOk="0">
                  <a:moveTo>
                    <a:pt x="588732" y="0"/>
                  </a:moveTo>
                  <a:lnTo>
                    <a:pt x="9407047" y="0"/>
                  </a:lnTo>
                  <a:lnTo>
                    <a:pt x="9407047" y="2943606"/>
                  </a:lnTo>
                  <a:lnTo>
                    <a:pt x="9405095" y="2991891"/>
                  </a:lnTo>
                  <a:lnTo>
                    <a:pt x="9399341" y="3039101"/>
                  </a:lnTo>
                  <a:lnTo>
                    <a:pt x="9389937" y="3085085"/>
                  </a:lnTo>
                  <a:lnTo>
                    <a:pt x="9377033" y="3129691"/>
                  </a:lnTo>
                  <a:lnTo>
                    <a:pt x="9360781" y="3172767"/>
                  </a:lnTo>
                  <a:lnTo>
                    <a:pt x="9341333" y="3214162"/>
                  </a:lnTo>
                  <a:lnTo>
                    <a:pt x="9318841" y="3253725"/>
                  </a:lnTo>
                  <a:lnTo>
                    <a:pt x="9293456" y="3291304"/>
                  </a:lnTo>
                  <a:lnTo>
                    <a:pt x="9265328" y="3326747"/>
                  </a:lnTo>
                  <a:lnTo>
                    <a:pt x="9234611" y="3359903"/>
                  </a:lnTo>
                  <a:lnTo>
                    <a:pt x="9201455" y="3390620"/>
                  </a:lnTo>
                  <a:lnTo>
                    <a:pt x="9166012" y="3418747"/>
                  </a:lnTo>
                  <a:lnTo>
                    <a:pt x="9128434" y="3444133"/>
                  </a:lnTo>
                  <a:lnTo>
                    <a:pt x="9088871" y="3466625"/>
                  </a:lnTo>
                  <a:lnTo>
                    <a:pt x="9047476" y="3486073"/>
                  </a:lnTo>
                  <a:lnTo>
                    <a:pt x="9004400" y="3502325"/>
                  </a:lnTo>
                  <a:lnTo>
                    <a:pt x="8959794" y="3515228"/>
                  </a:lnTo>
                  <a:lnTo>
                    <a:pt x="8913810" y="3524633"/>
                  </a:lnTo>
                  <a:lnTo>
                    <a:pt x="8866600" y="3530387"/>
                  </a:lnTo>
                  <a:lnTo>
                    <a:pt x="8818315" y="3532339"/>
                  </a:lnTo>
                  <a:lnTo>
                    <a:pt x="0" y="3532339"/>
                  </a:lnTo>
                  <a:lnTo>
                    <a:pt x="0" y="588733"/>
                  </a:lnTo>
                  <a:lnTo>
                    <a:pt x="1951" y="540448"/>
                  </a:lnTo>
                  <a:lnTo>
                    <a:pt x="7705" y="493237"/>
                  </a:lnTo>
                  <a:lnTo>
                    <a:pt x="17110" y="447254"/>
                  </a:lnTo>
                  <a:lnTo>
                    <a:pt x="30013" y="402648"/>
                  </a:lnTo>
                  <a:lnTo>
                    <a:pt x="46265" y="359571"/>
                  </a:lnTo>
                  <a:lnTo>
                    <a:pt x="65713" y="318176"/>
                  </a:lnTo>
                  <a:lnTo>
                    <a:pt x="88205" y="278613"/>
                  </a:lnTo>
                  <a:lnTo>
                    <a:pt x="113591" y="241035"/>
                  </a:lnTo>
                  <a:lnTo>
                    <a:pt x="141718" y="205592"/>
                  </a:lnTo>
                  <a:lnTo>
                    <a:pt x="172435" y="172436"/>
                  </a:lnTo>
                  <a:lnTo>
                    <a:pt x="205591" y="141718"/>
                  </a:lnTo>
                  <a:lnTo>
                    <a:pt x="241034" y="113591"/>
                  </a:lnTo>
                  <a:lnTo>
                    <a:pt x="278613" y="88205"/>
                  </a:lnTo>
                  <a:lnTo>
                    <a:pt x="318176" y="65713"/>
                  </a:lnTo>
                  <a:lnTo>
                    <a:pt x="359571" y="46265"/>
                  </a:lnTo>
                  <a:lnTo>
                    <a:pt x="402647" y="30014"/>
                  </a:lnTo>
                  <a:lnTo>
                    <a:pt x="447253" y="17110"/>
                  </a:lnTo>
                  <a:lnTo>
                    <a:pt x="493237" y="7705"/>
                  </a:lnTo>
                  <a:lnTo>
                    <a:pt x="540447" y="1951"/>
                  </a:lnTo>
                  <a:lnTo>
                    <a:pt x="588732" y="0"/>
                  </a:lnTo>
                  <a:close/>
                </a:path>
              </a:pathLst>
            </a:custGeom>
            <a:no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51" name="Google Shape;551;p23"/>
          <p:cNvSpPr txBox="1"/>
          <p:nvPr/>
        </p:nvSpPr>
        <p:spPr>
          <a:xfrm>
            <a:off x="1788975" y="2173731"/>
            <a:ext cx="8646795" cy="2168542"/>
          </a:xfrm>
          <a:prstGeom prst="rect">
            <a:avLst/>
          </a:prstGeom>
          <a:noFill/>
          <a:ln>
            <a:noFill/>
          </a:ln>
        </p:spPr>
        <p:txBody>
          <a:bodyPr spcFirstLastPara="1" wrap="square" lIns="0" tIns="13950" rIns="0" bIns="0" anchor="t" anchorCtr="0">
            <a:spAutoFit/>
          </a:bodyPr>
          <a:lstStyle/>
          <a:p>
            <a:pPr marL="57150" marR="48260" lvl="0" indent="-635" algn="ctr" rtl="0">
              <a:lnSpc>
                <a:spcPct val="99600"/>
              </a:lnSpc>
              <a:spcBef>
                <a:spcPts val="0"/>
              </a:spcBef>
              <a:spcAft>
                <a:spcPts val="0"/>
              </a:spcAft>
              <a:buNone/>
            </a:pPr>
            <a:r>
              <a:rPr lang="en-US" sz="2800" b="1">
                <a:solidFill>
                  <a:schemeClr val="dk1"/>
                </a:solidFill>
                <a:latin typeface="Tahoma"/>
                <a:ea typeface="Tahoma"/>
                <a:cs typeface="Tahoma"/>
                <a:sym typeface="Tahoma"/>
              </a:rPr>
              <a:t>How can we accurately predict Complication in lung cancer (LC) leveraging patient and treatment specific data and modeling techniques, to optimize treatment strategies and improve overall patient outcomes?</a:t>
            </a:r>
            <a:endParaRPr sz="1800" b="1">
              <a:solidFill>
                <a:schemeClr val="dk1"/>
              </a:solidFill>
              <a:latin typeface="Calibri"/>
              <a:ea typeface="Calibri"/>
              <a:cs typeface="Calibri"/>
              <a:sym typeface="Calibri"/>
            </a:endParaRPr>
          </a:p>
        </p:txBody>
      </p:sp>
      <p:sp>
        <p:nvSpPr>
          <p:cNvPr id="552" name="Google Shape;552;p23"/>
          <p:cNvSpPr txBox="1"/>
          <p:nvPr/>
        </p:nvSpPr>
        <p:spPr>
          <a:xfrm>
            <a:off x="10825804" y="6366736"/>
            <a:ext cx="1130934" cy="278281"/>
          </a:xfrm>
          <a:prstGeom prst="rect">
            <a:avLst/>
          </a:prstGeom>
          <a:solidFill>
            <a:srgbClr val="FBD4B4"/>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latin typeface="Calibri"/>
                <a:ea typeface="Calibri"/>
                <a:cs typeface="Calibri"/>
                <a:sym typeface="Calibri"/>
              </a:rPr>
              <a:t>2024/12/06</a:t>
            </a:r>
            <a:endParaRPr/>
          </a:p>
        </p:txBody>
      </p:sp>
      <p:grpSp>
        <p:nvGrpSpPr>
          <p:cNvPr id="553" name="Google Shape;553;p23"/>
          <p:cNvGrpSpPr/>
          <p:nvPr/>
        </p:nvGrpSpPr>
        <p:grpSpPr>
          <a:xfrm>
            <a:off x="0" y="6169535"/>
            <a:ext cx="12192000" cy="668655"/>
            <a:chOff x="0" y="6169535"/>
            <a:chExt cx="12192000" cy="668655"/>
          </a:xfrm>
        </p:grpSpPr>
        <p:sp>
          <p:nvSpPr>
            <p:cNvPr id="554" name="Google Shape;554;p23"/>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55" name="Google Shape;555;p23"/>
            <p:cNvPicPr preferRelativeResize="0"/>
            <p:nvPr/>
          </p:nvPicPr>
          <p:blipFill rotWithShape="1">
            <a:blip r:embed="rId3">
              <a:alphaModFix/>
            </a:blip>
            <a:srcRect/>
            <a:stretch/>
          </p:blipFill>
          <p:spPr>
            <a:xfrm>
              <a:off x="208502" y="6335653"/>
              <a:ext cx="1859168" cy="331995"/>
            </a:xfrm>
            <a:prstGeom prst="rect">
              <a:avLst/>
            </a:prstGeom>
            <a:solidFill>
              <a:srgbClr val="31859B"/>
            </a:solidFill>
            <a:ln>
              <a:noFill/>
            </a:ln>
          </p:spPr>
        </p:pic>
      </p:grpSp>
      <p:sp>
        <p:nvSpPr>
          <p:cNvPr id="556" name="Google Shape;556;p23"/>
          <p:cNvSpPr txBox="1"/>
          <p:nvPr/>
        </p:nvSpPr>
        <p:spPr>
          <a:xfrm>
            <a:off x="3552123" y="6299194"/>
            <a:ext cx="3517265" cy="541623"/>
          </a:xfrm>
          <a:prstGeom prst="rect">
            <a:avLst/>
          </a:prstGeom>
          <a:solidFill>
            <a:srgbClr val="31859B"/>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57" name="Google Shape;557;p23"/>
          <p:cNvSpPr txBox="1"/>
          <p:nvPr/>
        </p:nvSpPr>
        <p:spPr>
          <a:xfrm>
            <a:off x="10839915" y="6352625"/>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558" name="Google Shape;558;p23"/>
          <p:cNvSpPr txBox="1"/>
          <p:nvPr/>
        </p:nvSpPr>
        <p:spPr>
          <a:xfrm>
            <a:off x="7918099" y="6302277"/>
            <a:ext cx="2087385" cy="555280"/>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62"/>
        <p:cNvGrpSpPr/>
        <p:nvPr/>
      </p:nvGrpSpPr>
      <p:grpSpPr>
        <a:xfrm>
          <a:off x="0" y="0"/>
          <a:ext cx="0" cy="0"/>
          <a:chOff x="0" y="0"/>
          <a:chExt cx="0" cy="0"/>
        </a:xfrm>
      </p:grpSpPr>
      <p:sp>
        <p:nvSpPr>
          <p:cNvPr id="563" name="Google Shape;563;g31c90e09af7_0_6"/>
          <p:cNvSpPr txBox="1">
            <a:spLocks noGrp="1"/>
          </p:cNvSpPr>
          <p:nvPr>
            <p:ph type="title"/>
          </p:nvPr>
        </p:nvSpPr>
        <p:spPr>
          <a:xfrm>
            <a:off x="458702" y="802125"/>
            <a:ext cx="71364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Challenges</a:t>
            </a:r>
            <a:endParaRPr sz="4000">
              <a:solidFill>
                <a:schemeClr val="dk1"/>
              </a:solidFill>
            </a:endParaRPr>
          </a:p>
        </p:txBody>
      </p:sp>
      <p:sp>
        <p:nvSpPr>
          <p:cNvPr id="564" name="Google Shape;564;g31c90e09af7_0_6"/>
          <p:cNvSpPr/>
          <p:nvPr/>
        </p:nvSpPr>
        <p:spPr>
          <a:xfrm>
            <a:off x="481029" y="3169944"/>
            <a:ext cx="11034395" cy="871220"/>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g31c90e09af7_0_6"/>
          <p:cNvSpPr/>
          <p:nvPr/>
        </p:nvSpPr>
        <p:spPr>
          <a:xfrm>
            <a:off x="481031" y="4233830"/>
            <a:ext cx="11034395" cy="871220"/>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g31c90e09af7_0_6"/>
          <p:cNvSpPr/>
          <p:nvPr/>
        </p:nvSpPr>
        <p:spPr>
          <a:xfrm>
            <a:off x="454583" y="1966625"/>
            <a:ext cx="11050715" cy="84290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g31c90e09af7_0_6"/>
          <p:cNvSpPr txBox="1"/>
          <p:nvPr/>
        </p:nvSpPr>
        <p:spPr>
          <a:xfrm>
            <a:off x="590225" y="1968500"/>
            <a:ext cx="10607700" cy="2753700"/>
          </a:xfrm>
          <a:prstGeom prst="rect">
            <a:avLst/>
          </a:prstGeom>
          <a:noFill/>
          <a:ln>
            <a:noFill/>
          </a:ln>
        </p:spPr>
        <p:txBody>
          <a:bodyPr spcFirstLastPara="1" wrap="square" lIns="0" tIns="9525" rIns="0" bIns="0" anchor="t" anchorCtr="0">
            <a:spAutoFit/>
          </a:bodyPr>
          <a:lstStyle/>
          <a:p>
            <a:pPr marL="469900" marR="575945" lvl="0" indent="-457200" algn="l" rtl="0">
              <a:lnSpc>
                <a:spcPct val="100800"/>
              </a:lnSpc>
              <a:spcBef>
                <a:spcPts val="0"/>
              </a:spcBef>
              <a:spcAft>
                <a:spcPts val="0"/>
              </a:spcAft>
              <a:buClr>
                <a:srgbClr val="000000"/>
              </a:buClr>
              <a:buSzPts val="2400"/>
              <a:buFont typeface="Arial"/>
              <a:buChar char="•"/>
            </a:pPr>
            <a:r>
              <a:rPr lang="en-US" sz="2400" b="1">
                <a:latin typeface="Tahoma"/>
                <a:ea typeface="Tahoma"/>
                <a:cs typeface="Tahoma"/>
                <a:sym typeface="Tahoma"/>
              </a:rPr>
              <a:t>Identifying a suitable dataset that matches the component topic</a:t>
            </a:r>
            <a:endParaRPr sz="2400">
              <a:solidFill>
                <a:srgbClr val="000000"/>
              </a:solidFill>
              <a:latin typeface="Tahoma"/>
              <a:ea typeface="Tahoma"/>
              <a:cs typeface="Tahoma"/>
              <a:sym typeface="Tahoma"/>
            </a:endParaRPr>
          </a:p>
          <a:p>
            <a:pPr marL="469900" marR="575945" lvl="0" indent="-304800" algn="l" rtl="0">
              <a:lnSpc>
                <a:spcPct val="100800"/>
              </a:lnSpc>
              <a:spcBef>
                <a:spcPts val="75"/>
              </a:spcBef>
              <a:spcAft>
                <a:spcPts val="0"/>
              </a:spcAft>
              <a:buClr>
                <a:schemeClr val="dk1"/>
              </a:buClr>
              <a:buSzPts val="2400"/>
              <a:buFont typeface="Arial"/>
              <a:buNone/>
            </a:pPr>
            <a:endParaRPr sz="2400" b="1">
              <a:solidFill>
                <a:srgbClr val="000000"/>
              </a:solidFill>
              <a:latin typeface="Tahoma"/>
              <a:ea typeface="Tahoma"/>
              <a:cs typeface="Tahoma"/>
              <a:sym typeface="Tahoma"/>
            </a:endParaRPr>
          </a:p>
          <a:p>
            <a:pPr marL="481965" marR="0" lvl="0" indent="-457200" algn="l" rtl="0">
              <a:spcBef>
                <a:spcPts val="187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Preprocessing the medical dataset with careful medical knowledge</a:t>
            </a:r>
            <a:endParaRPr sz="1400" b="1">
              <a:solidFill>
                <a:schemeClr val="dk1"/>
              </a:solidFill>
              <a:latin typeface="Tahoma"/>
              <a:ea typeface="Tahoma"/>
              <a:cs typeface="Tahoma"/>
              <a:sym typeface="Tahoma"/>
            </a:endParaRPr>
          </a:p>
          <a:p>
            <a:pPr marL="481965" marR="5080" lvl="0" indent="-457200" algn="l" rtl="0">
              <a:lnSpc>
                <a:spcPct val="100800"/>
              </a:lnSpc>
              <a:spcBef>
                <a:spcPts val="209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 Identifying a suitable model and making the prediction</a:t>
            </a:r>
            <a:endParaRPr sz="2400" b="1">
              <a:solidFill>
                <a:schemeClr val="dk1"/>
              </a:solidFill>
              <a:latin typeface="Tahoma"/>
              <a:ea typeface="Tahoma"/>
              <a:cs typeface="Tahoma"/>
              <a:sym typeface="Tahoma"/>
            </a:endParaRPr>
          </a:p>
        </p:txBody>
      </p:sp>
      <p:grpSp>
        <p:nvGrpSpPr>
          <p:cNvPr id="568" name="Google Shape;568;g31c90e09af7_0_6"/>
          <p:cNvGrpSpPr/>
          <p:nvPr/>
        </p:nvGrpSpPr>
        <p:grpSpPr>
          <a:xfrm>
            <a:off x="0" y="6192687"/>
            <a:ext cx="12192000" cy="668654"/>
            <a:chOff x="0" y="6042212"/>
            <a:chExt cx="12192000" cy="668654"/>
          </a:xfrm>
        </p:grpSpPr>
        <p:sp>
          <p:nvSpPr>
            <p:cNvPr id="569" name="Google Shape;569;g31c90e09af7_0_6"/>
            <p:cNvSpPr/>
            <p:nvPr/>
          </p:nvSpPr>
          <p:spPr>
            <a:xfrm>
              <a:off x="0" y="6042212"/>
              <a:ext cx="12192000" cy="668654"/>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7030A0">
                <a:alpha val="27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70" name="Google Shape;570;g31c90e09af7_0_6"/>
            <p:cNvPicPr preferRelativeResize="0"/>
            <p:nvPr/>
          </p:nvPicPr>
          <p:blipFill rotWithShape="1">
            <a:blip r:embed="rId3">
              <a:alphaModFix/>
            </a:blip>
            <a:srcRect/>
            <a:stretch/>
          </p:blipFill>
          <p:spPr>
            <a:xfrm>
              <a:off x="208502" y="6208330"/>
              <a:ext cx="1859169" cy="331995"/>
            </a:xfrm>
            <a:prstGeom prst="rect">
              <a:avLst/>
            </a:prstGeom>
            <a:noFill/>
            <a:ln>
              <a:noFill/>
            </a:ln>
          </p:spPr>
        </p:pic>
      </p:grpSp>
      <p:sp>
        <p:nvSpPr>
          <p:cNvPr id="571" name="Google Shape;571;g31c90e09af7_0_6"/>
          <p:cNvSpPr txBox="1"/>
          <p:nvPr/>
        </p:nvSpPr>
        <p:spPr>
          <a:xfrm>
            <a:off x="3552123" y="6378791"/>
            <a:ext cx="35172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72" name="Google Shape;572;g31c90e09af7_0_6"/>
          <p:cNvSpPr txBox="1">
            <a:spLocks noGrp="1"/>
          </p:cNvSpPr>
          <p:nvPr>
            <p:ph type="dt" idx="10"/>
          </p:nvPr>
        </p:nvSpPr>
        <p:spPr>
          <a:xfrm>
            <a:off x="10839915" y="6375777"/>
            <a:ext cx="1131000" cy="278400"/>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2024/12/06</a:t>
            </a:r>
            <a:endParaRPr/>
          </a:p>
        </p:txBody>
      </p:sp>
      <p:sp>
        <p:nvSpPr>
          <p:cNvPr id="573" name="Google Shape;573;g31c90e09af7_0_6"/>
          <p:cNvSpPr txBox="1">
            <a:spLocks noGrp="1"/>
          </p:cNvSpPr>
          <p:nvPr>
            <p:ph type="ftr" idx="11"/>
          </p:nvPr>
        </p:nvSpPr>
        <p:spPr>
          <a:xfrm>
            <a:off x="7932210" y="6381873"/>
            <a:ext cx="2228400" cy="556800"/>
          </a:xfrm>
          <a:prstGeom prst="rect">
            <a:avLst/>
          </a:prstGeom>
          <a:no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a:p>
            <a:pPr marL="12700" lvl="0" indent="0" algn="l" rtl="0">
              <a:lnSpc>
                <a:spcPct val="100000"/>
              </a:lnSpc>
              <a:spcBef>
                <a:spcPts val="10"/>
              </a:spcBef>
              <a:spcAft>
                <a:spcPts val="0"/>
              </a:spcAft>
              <a:buNone/>
            </a:pPr>
            <a:endParaRPr>
              <a:solidFill>
                <a:schemeClr val="dk1"/>
              </a:solidFill>
            </a:endParaRPr>
          </a:p>
        </p:txBody>
      </p:sp>
      <p:grpSp>
        <p:nvGrpSpPr>
          <p:cNvPr id="574" name="Google Shape;574;g31c90e09af7_0_6"/>
          <p:cNvGrpSpPr/>
          <p:nvPr/>
        </p:nvGrpSpPr>
        <p:grpSpPr>
          <a:xfrm>
            <a:off x="0" y="6169535"/>
            <a:ext cx="12192000" cy="668654"/>
            <a:chOff x="0" y="6169535"/>
            <a:chExt cx="12192000" cy="668654"/>
          </a:xfrm>
        </p:grpSpPr>
        <p:sp>
          <p:nvSpPr>
            <p:cNvPr id="575" name="Google Shape;575;g31c90e09af7_0_6"/>
            <p:cNvSpPr/>
            <p:nvPr/>
          </p:nvSpPr>
          <p:spPr>
            <a:xfrm>
              <a:off x="0" y="6169535"/>
              <a:ext cx="12192000" cy="668654"/>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76" name="Google Shape;576;g31c90e09af7_0_6"/>
            <p:cNvPicPr preferRelativeResize="0"/>
            <p:nvPr/>
          </p:nvPicPr>
          <p:blipFill rotWithShape="1">
            <a:blip r:embed="rId3">
              <a:alphaModFix/>
            </a:blip>
            <a:srcRect/>
            <a:stretch/>
          </p:blipFill>
          <p:spPr>
            <a:xfrm>
              <a:off x="208502" y="6335653"/>
              <a:ext cx="1859169" cy="331995"/>
            </a:xfrm>
            <a:prstGeom prst="rect">
              <a:avLst/>
            </a:prstGeom>
            <a:solidFill>
              <a:srgbClr val="31859C"/>
            </a:solidFill>
            <a:ln>
              <a:noFill/>
            </a:ln>
          </p:spPr>
        </p:pic>
      </p:grpSp>
      <p:sp>
        <p:nvSpPr>
          <p:cNvPr id="577" name="Google Shape;577;g31c90e09af7_0_6"/>
          <p:cNvSpPr txBox="1"/>
          <p:nvPr/>
        </p:nvSpPr>
        <p:spPr>
          <a:xfrm>
            <a:off x="3552123" y="6299194"/>
            <a:ext cx="3517200" cy="554100"/>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78" name="Google Shape;578;g31c90e09af7_0_6"/>
          <p:cNvSpPr txBox="1"/>
          <p:nvPr/>
        </p:nvSpPr>
        <p:spPr>
          <a:xfrm>
            <a:off x="10839915" y="6352625"/>
            <a:ext cx="1131000" cy="278400"/>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579" name="Google Shape;579;g31c90e09af7_0_6"/>
          <p:cNvSpPr txBox="1"/>
          <p:nvPr/>
        </p:nvSpPr>
        <p:spPr>
          <a:xfrm>
            <a:off x="7918099" y="6302277"/>
            <a:ext cx="2087400" cy="556800"/>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83"/>
        <p:cNvGrpSpPr/>
        <p:nvPr/>
      </p:nvGrpSpPr>
      <p:grpSpPr>
        <a:xfrm>
          <a:off x="0" y="0"/>
          <a:ext cx="0" cy="0"/>
          <a:chOff x="0" y="0"/>
          <a:chExt cx="0" cy="0"/>
        </a:xfrm>
      </p:grpSpPr>
      <p:sp>
        <p:nvSpPr>
          <p:cNvPr id="584" name="Google Shape;584;p24"/>
          <p:cNvSpPr txBox="1">
            <a:spLocks noGrp="1"/>
          </p:cNvSpPr>
          <p:nvPr>
            <p:ph type="title"/>
          </p:nvPr>
        </p:nvSpPr>
        <p:spPr>
          <a:xfrm>
            <a:off x="458702" y="802125"/>
            <a:ext cx="71364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Specific Sub-Objectives</a:t>
            </a:r>
            <a:endParaRPr sz="4000">
              <a:solidFill>
                <a:schemeClr val="dk1"/>
              </a:solidFill>
            </a:endParaRPr>
          </a:p>
        </p:txBody>
      </p:sp>
      <p:sp>
        <p:nvSpPr>
          <p:cNvPr id="585" name="Google Shape;585;p24"/>
          <p:cNvSpPr/>
          <p:nvPr/>
        </p:nvSpPr>
        <p:spPr>
          <a:xfrm>
            <a:off x="481029" y="3169944"/>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24"/>
          <p:cNvSpPr/>
          <p:nvPr/>
        </p:nvSpPr>
        <p:spPr>
          <a:xfrm>
            <a:off x="495406" y="4203680"/>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24"/>
          <p:cNvSpPr/>
          <p:nvPr/>
        </p:nvSpPr>
        <p:spPr>
          <a:xfrm>
            <a:off x="454583" y="1966625"/>
            <a:ext cx="11042074" cy="842465"/>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24"/>
          <p:cNvSpPr txBox="1"/>
          <p:nvPr/>
        </p:nvSpPr>
        <p:spPr>
          <a:xfrm>
            <a:off x="590222" y="1968500"/>
            <a:ext cx="10607700" cy="2753700"/>
          </a:xfrm>
          <a:prstGeom prst="rect">
            <a:avLst/>
          </a:prstGeom>
          <a:noFill/>
          <a:ln>
            <a:noFill/>
          </a:ln>
        </p:spPr>
        <p:txBody>
          <a:bodyPr spcFirstLastPara="1" wrap="square" lIns="0" tIns="9525" rIns="0" bIns="0" anchor="t" anchorCtr="0">
            <a:spAutoFit/>
          </a:bodyPr>
          <a:lstStyle/>
          <a:p>
            <a:pPr marL="469900" marR="575945" lvl="0" indent="-457200" algn="l" rtl="0">
              <a:lnSpc>
                <a:spcPct val="100800"/>
              </a:lnSpc>
              <a:spcBef>
                <a:spcPts val="0"/>
              </a:spcBef>
              <a:spcAft>
                <a:spcPts val="0"/>
              </a:spcAft>
              <a:buClr>
                <a:srgbClr val="000000"/>
              </a:buClr>
              <a:buSzPts val="2400"/>
              <a:buFont typeface="Arial"/>
              <a:buChar char="•"/>
            </a:pPr>
            <a:r>
              <a:rPr lang="en-US" sz="2400" b="1">
                <a:solidFill>
                  <a:srgbClr val="000000"/>
                </a:solidFill>
                <a:latin typeface="Tahoma"/>
                <a:ea typeface="Tahoma"/>
                <a:cs typeface="Tahoma"/>
                <a:sym typeface="Tahoma"/>
              </a:rPr>
              <a:t>To identify key factors influencing </a:t>
            </a:r>
            <a:r>
              <a:rPr lang="en-US" sz="2400" b="1">
                <a:latin typeface="Tahoma"/>
                <a:ea typeface="Tahoma"/>
                <a:cs typeface="Tahoma"/>
                <a:sym typeface="Tahoma"/>
              </a:rPr>
              <a:t>Complication</a:t>
            </a:r>
            <a:r>
              <a:rPr lang="en-US" sz="2400" b="1">
                <a:solidFill>
                  <a:srgbClr val="000000"/>
                </a:solidFill>
                <a:latin typeface="Tahoma"/>
                <a:ea typeface="Tahoma"/>
                <a:cs typeface="Tahoma"/>
                <a:sym typeface="Tahoma"/>
              </a:rPr>
              <a:t> through feature engineering and analysis.</a:t>
            </a:r>
            <a:endParaRPr sz="2400">
              <a:solidFill>
                <a:srgbClr val="000000"/>
              </a:solidFill>
              <a:latin typeface="Tahoma"/>
              <a:ea typeface="Tahoma"/>
              <a:cs typeface="Tahoma"/>
              <a:sym typeface="Tahoma"/>
            </a:endParaRPr>
          </a:p>
          <a:p>
            <a:pPr marL="469900" marR="575945" lvl="0" indent="-304800" algn="l" rtl="0">
              <a:lnSpc>
                <a:spcPct val="100800"/>
              </a:lnSpc>
              <a:spcBef>
                <a:spcPts val="75"/>
              </a:spcBef>
              <a:spcAft>
                <a:spcPts val="0"/>
              </a:spcAft>
              <a:buClr>
                <a:schemeClr val="dk1"/>
              </a:buClr>
              <a:buSzPts val="2400"/>
              <a:buFont typeface="Arial"/>
              <a:buNone/>
            </a:pPr>
            <a:endParaRPr sz="2400" b="1">
              <a:solidFill>
                <a:srgbClr val="000000"/>
              </a:solidFill>
              <a:latin typeface="Tahoma"/>
              <a:ea typeface="Tahoma"/>
              <a:cs typeface="Tahoma"/>
              <a:sym typeface="Tahoma"/>
            </a:endParaRPr>
          </a:p>
          <a:p>
            <a:pPr marL="481965" marR="0" lvl="0" indent="-457200" algn="l" rtl="0">
              <a:spcBef>
                <a:spcPts val="187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Enhance the of </a:t>
            </a:r>
            <a:r>
              <a:rPr lang="en-US" sz="2400" b="1">
                <a:latin typeface="Tahoma"/>
                <a:ea typeface="Tahoma"/>
                <a:cs typeface="Tahoma"/>
                <a:sym typeface="Tahoma"/>
              </a:rPr>
              <a:t>Complication</a:t>
            </a:r>
            <a:r>
              <a:rPr lang="en-US" sz="2400" b="1">
                <a:solidFill>
                  <a:srgbClr val="000000"/>
                </a:solidFill>
                <a:latin typeface="Tahoma"/>
                <a:ea typeface="Tahoma"/>
                <a:cs typeface="Tahoma"/>
                <a:sym typeface="Tahoma"/>
              </a:rPr>
              <a:t> </a:t>
            </a:r>
            <a:r>
              <a:rPr lang="en-US" sz="2400" b="1">
                <a:solidFill>
                  <a:schemeClr val="dk1"/>
                </a:solidFill>
                <a:latin typeface="Tahoma"/>
                <a:ea typeface="Tahoma"/>
                <a:cs typeface="Tahoma"/>
                <a:sym typeface="Tahoma"/>
              </a:rPr>
              <a:t>prediction with the potential Data collected ….</a:t>
            </a:r>
            <a:endParaRPr sz="1400" b="1">
              <a:solidFill>
                <a:schemeClr val="dk1"/>
              </a:solidFill>
              <a:latin typeface="Tahoma"/>
              <a:ea typeface="Tahoma"/>
              <a:cs typeface="Tahoma"/>
              <a:sym typeface="Tahoma"/>
            </a:endParaRPr>
          </a:p>
          <a:p>
            <a:pPr marL="481965" marR="5080" lvl="0" indent="-457200" algn="l" rtl="0">
              <a:lnSpc>
                <a:spcPct val="100800"/>
              </a:lnSpc>
              <a:spcBef>
                <a:spcPts val="209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Enhance the built machine learning models </a:t>
            </a:r>
            <a:endParaRPr sz="2400" b="1">
              <a:solidFill>
                <a:schemeClr val="dk1"/>
              </a:solidFill>
              <a:latin typeface="Tahoma"/>
              <a:ea typeface="Tahoma"/>
              <a:cs typeface="Tahoma"/>
              <a:sym typeface="Tahoma"/>
            </a:endParaRPr>
          </a:p>
        </p:txBody>
      </p:sp>
      <p:grpSp>
        <p:nvGrpSpPr>
          <p:cNvPr id="589" name="Google Shape;589;p24"/>
          <p:cNvGrpSpPr/>
          <p:nvPr/>
        </p:nvGrpSpPr>
        <p:grpSpPr>
          <a:xfrm>
            <a:off x="0" y="6192687"/>
            <a:ext cx="12192000" cy="668655"/>
            <a:chOff x="0" y="6042212"/>
            <a:chExt cx="12192000" cy="668655"/>
          </a:xfrm>
        </p:grpSpPr>
        <p:sp>
          <p:nvSpPr>
            <p:cNvPr id="590" name="Google Shape;590;p24"/>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7030A0">
                <a:alpha val="27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91" name="Google Shape;591;p24"/>
            <p:cNvPicPr preferRelativeResize="0"/>
            <p:nvPr/>
          </p:nvPicPr>
          <p:blipFill rotWithShape="1">
            <a:blip r:embed="rId3">
              <a:alphaModFix/>
            </a:blip>
            <a:srcRect/>
            <a:stretch/>
          </p:blipFill>
          <p:spPr>
            <a:xfrm>
              <a:off x="208502" y="6208330"/>
              <a:ext cx="1859168" cy="331995"/>
            </a:xfrm>
            <a:prstGeom prst="rect">
              <a:avLst/>
            </a:prstGeom>
            <a:noFill/>
            <a:ln>
              <a:noFill/>
            </a:ln>
          </p:spPr>
        </p:pic>
      </p:grpSp>
      <p:sp>
        <p:nvSpPr>
          <p:cNvPr id="592" name="Google Shape;592;p24"/>
          <p:cNvSpPr txBox="1"/>
          <p:nvPr/>
        </p:nvSpPr>
        <p:spPr>
          <a:xfrm>
            <a:off x="3552123" y="6378791"/>
            <a:ext cx="3517265" cy="54162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93" name="Google Shape;593;p24"/>
          <p:cNvSpPr txBox="1">
            <a:spLocks noGrp="1"/>
          </p:cNvSpPr>
          <p:nvPr>
            <p:ph type="dt" idx="10"/>
          </p:nvPr>
        </p:nvSpPr>
        <p:spPr>
          <a:xfrm>
            <a:off x="10839915" y="6375777"/>
            <a:ext cx="1130934"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2024/12/06</a:t>
            </a:r>
            <a:endParaRPr/>
          </a:p>
        </p:txBody>
      </p:sp>
      <p:sp>
        <p:nvSpPr>
          <p:cNvPr id="594" name="Google Shape;594;p24"/>
          <p:cNvSpPr txBox="1">
            <a:spLocks noGrp="1"/>
          </p:cNvSpPr>
          <p:nvPr>
            <p:ph type="ftr" idx="11"/>
          </p:nvPr>
        </p:nvSpPr>
        <p:spPr>
          <a:xfrm>
            <a:off x="7932210" y="6381873"/>
            <a:ext cx="2228497" cy="555280"/>
          </a:xfrm>
          <a:prstGeom prst="rect">
            <a:avLst/>
          </a:prstGeom>
          <a:no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a:p>
            <a:pPr marL="12700" lvl="0" indent="0" algn="l" rtl="0">
              <a:lnSpc>
                <a:spcPct val="100000"/>
              </a:lnSpc>
              <a:spcBef>
                <a:spcPts val="10"/>
              </a:spcBef>
              <a:spcAft>
                <a:spcPts val="0"/>
              </a:spcAft>
              <a:buNone/>
            </a:pPr>
            <a:endParaRPr>
              <a:solidFill>
                <a:schemeClr val="dk1"/>
              </a:solidFill>
            </a:endParaRPr>
          </a:p>
        </p:txBody>
      </p:sp>
      <p:grpSp>
        <p:nvGrpSpPr>
          <p:cNvPr id="595" name="Google Shape;595;p24"/>
          <p:cNvGrpSpPr/>
          <p:nvPr/>
        </p:nvGrpSpPr>
        <p:grpSpPr>
          <a:xfrm>
            <a:off x="0" y="6169535"/>
            <a:ext cx="12192000" cy="668655"/>
            <a:chOff x="0" y="6169535"/>
            <a:chExt cx="12192000" cy="668655"/>
          </a:xfrm>
        </p:grpSpPr>
        <p:sp>
          <p:nvSpPr>
            <p:cNvPr id="596" name="Google Shape;596;p24"/>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97" name="Google Shape;597;p24"/>
            <p:cNvPicPr preferRelativeResize="0"/>
            <p:nvPr/>
          </p:nvPicPr>
          <p:blipFill rotWithShape="1">
            <a:blip r:embed="rId3">
              <a:alphaModFix/>
            </a:blip>
            <a:srcRect/>
            <a:stretch/>
          </p:blipFill>
          <p:spPr>
            <a:xfrm>
              <a:off x="208502" y="6335653"/>
              <a:ext cx="1859168" cy="331995"/>
            </a:xfrm>
            <a:prstGeom prst="rect">
              <a:avLst/>
            </a:prstGeom>
            <a:solidFill>
              <a:srgbClr val="31859C"/>
            </a:solidFill>
            <a:ln>
              <a:noFill/>
            </a:ln>
          </p:spPr>
        </p:pic>
      </p:grpSp>
      <p:sp>
        <p:nvSpPr>
          <p:cNvPr id="598" name="Google Shape;598;p24"/>
          <p:cNvSpPr txBox="1"/>
          <p:nvPr/>
        </p:nvSpPr>
        <p:spPr>
          <a:xfrm>
            <a:off x="3552123" y="6299194"/>
            <a:ext cx="3517265" cy="541623"/>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99" name="Google Shape;599;p24"/>
          <p:cNvSpPr txBox="1"/>
          <p:nvPr/>
        </p:nvSpPr>
        <p:spPr>
          <a:xfrm>
            <a:off x="10839915" y="6352625"/>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600" name="Google Shape;600;p24"/>
          <p:cNvSpPr txBox="1"/>
          <p:nvPr/>
        </p:nvSpPr>
        <p:spPr>
          <a:xfrm>
            <a:off x="7918099" y="6302277"/>
            <a:ext cx="2087385" cy="555280"/>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604"/>
        <p:cNvGrpSpPr/>
        <p:nvPr/>
      </p:nvGrpSpPr>
      <p:grpSpPr>
        <a:xfrm>
          <a:off x="0" y="0"/>
          <a:ext cx="0" cy="0"/>
          <a:chOff x="0" y="0"/>
          <a:chExt cx="0" cy="0"/>
        </a:xfrm>
      </p:grpSpPr>
      <p:grpSp>
        <p:nvGrpSpPr>
          <p:cNvPr id="605" name="Google Shape;605;p25"/>
          <p:cNvGrpSpPr/>
          <p:nvPr/>
        </p:nvGrpSpPr>
        <p:grpSpPr>
          <a:xfrm>
            <a:off x="0" y="6192687"/>
            <a:ext cx="12192000" cy="668655"/>
            <a:chOff x="0" y="6042212"/>
            <a:chExt cx="12192000" cy="668655"/>
          </a:xfrm>
        </p:grpSpPr>
        <p:sp>
          <p:nvSpPr>
            <p:cNvPr id="606" name="Google Shape;606;p25"/>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07" name="Google Shape;607;p25"/>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608" name="Google Shape;608;p25"/>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AhamedA.S.S</a:t>
            </a:r>
            <a:endParaRPr sz="1800">
              <a:solidFill>
                <a:schemeClr val="dk1"/>
              </a:solidFill>
              <a:latin typeface="Trebuchet MS"/>
              <a:ea typeface="Trebuchet MS"/>
              <a:cs typeface="Trebuchet MS"/>
              <a:sym typeface="Trebuchet MS"/>
            </a:endParaRPr>
          </a:p>
        </p:txBody>
      </p:sp>
      <p:sp>
        <p:nvSpPr>
          <p:cNvPr id="609" name="Google Shape;609;p25"/>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610" name="Google Shape;610;p25"/>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pic>
        <p:nvPicPr>
          <p:cNvPr id="611" name="Google Shape;611;p25" descr="A blue square with a corner curled&#10;&#10;Description automatically generated"/>
          <p:cNvPicPr preferRelativeResize="0"/>
          <p:nvPr/>
        </p:nvPicPr>
        <p:blipFill rotWithShape="1">
          <a:blip r:embed="rId4">
            <a:alphaModFix/>
          </a:blip>
          <a:srcRect/>
          <a:stretch/>
        </p:blipFill>
        <p:spPr>
          <a:xfrm>
            <a:off x="112888" y="1566700"/>
            <a:ext cx="11966223" cy="4018350"/>
          </a:xfrm>
          <a:prstGeom prst="rect">
            <a:avLst/>
          </a:prstGeom>
          <a:noFill/>
          <a:ln>
            <a:noFill/>
          </a:ln>
        </p:spPr>
      </p:pic>
      <p:sp>
        <p:nvSpPr>
          <p:cNvPr id="612" name="Google Shape;612;p25"/>
          <p:cNvSpPr txBox="1"/>
          <p:nvPr/>
        </p:nvSpPr>
        <p:spPr>
          <a:xfrm>
            <a:off x="307622" y="251178"/>
            <a:ext cx="649675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dk1"/>
                </a:solidFill>
                <a:latin typeface="Tahoma"/>
                <a:ea typeface="Tahoma"/>
                <a:cs typeface="Tahoma"/>
                <a:sym typeface="Tahoma"/>
              </a:rPr>
              <a:t>Methodology – </a:t>
            </a:r>
            <a:r>
              <a:rPr lang="en-US" sz="3200" b="1">
                <a:solidFill>
                  <a:schemeClr val="dk1"/>
                </a:solidFill>
                <a:latin typeface="Tahoma"/>
                <a:ea typeface="Tahoma"/>
                <a:cs typeface="Tahoma"/>
                <a:sym typeface="Tahoma"/>
              </a:rPr>
              <a:t>Requirements</a:t>
            </a:r>
            <a:endParaRPr sz="1800">
              <a:solidFill>
                <a:schemeClr val="dk1"/>
              </a:solidFill>
              <a:latin typeface="Calibri"/>
              <a:ea typeface="Calibri"/>
              <a:cs typeface="Calibri"/>
              <a:sym typeface="Calibri"/>
            </a:endParaRPr>
          </a:p>
        </p:txBody>
      </p:sp>
      <p:sp>
        <p:nvSpPr>
          <p:cNvPr id="613" name="Google Shape;613;p25"/>
          <p:cNvSpPr txBox="1"/>
          <p:nvPr/>
        </p:nvSpPr>
        <p:spPr>
          <a:xfrm>
            <a:off x="310551" y="2064589"/>
            <a:ext cx="3260784" cy="3170099"/>
          </a:xfrm>
          <a:prstGeom prst="rect">
            <a:avLst/>
          </a:prstGeom>
          <a:noFill/>
          <a:ln>
            <a:noFill/>
          </a:ln>
        </p:spPr>
        <p:txBody>
          <a:bodyPr spcFirstLastPara="1" wrap="square" lIns="91425" tIns="45700" rIns="91425" bIns="45700" anchor="t" anchorCtr="0">
            <a:spAutoFit/>
          </a:bodyPr>
          <a:lstStyle/>
          <a:p>
            <a:pPr marL="355600" marR="0" lvl="0" indent="-342900" algn="l" rtl="0">
              <a:spcBef>
                <a:spcPts val="0"/>
              </a:spcBef>
              <a:spcAft>
                <a:spcPts val="0"/>
              </a:spcAft>
              <a:buClr>
                <a:srgbClr val="000000"/>
              </a:buClr>
              <a:buSzPts val="2000"/>
              <a:buFont typeface="Arial"/>
              <a:buChar char="•"/>
            </a:pPr>
            <a:r>
              <a:rPr lang="en-US" sz="2000" b="1">
                <a:solidFill>
                  <a:srgbClr val="000000"/>
                </a:solidFill>
                <a:latin typeface="Tahoma"/>
                <a:ea typeface="Tahoma"/>
                <a:cs typeface="Tahoma"/>
                <a:sym typeface="Tahoma"/>
              </a:rPr>
              <a:t>Expertise in data science, machine learning, and clinical research. Strong communication and collaboration skills to work effectively with medical </a:t>
            </a:r>
            <a:r>
              <a:rPr lang="en-US" sz="2000" b="1">
                <a:solidFill>
                  <a:schemeClr val="dk1"/>
                </a:solidFill>
                <a:latin typeface="Tahoma"/>
                <a:ea typeface="Tahoma"/>
                <a:cs typeface="Tahoma"/>
                <a:sym typeface="Tahoma"/>
              </a:rPr>
              <a:t>professionals.</a:t>
            </a:r>
            <a:endParaRPr sz="1800" b="1">
              <a:solidFill>
                <a:schemeClr val="dk1"/>
              </a:solidFill>
              <a:latin typeface="Calibri"/>
              <a:ea typeface="Calibri"/>
              <a:cs typeface="Calibri"/>
              <a:sym typeface="Calibri"/>
            </a:endParaRPr>
          </a:p>
          <a:p>
            <a:pPr marL="298450" marR="0" lvl="0" indent="-158750" algn="l" rtl="0">
              <a:spcBef>
                <a:spcPts val="0"/>
              </a:spcBef>
              <a:spcAft>
                <a:spcPts val="0"/>
              </a:spcAft>
              <a:buClr>
                <a:schemeClr val="dk1"/>
              </a:buClr>
              <a:buSzPts val="2000"/>
              <a:buFont typeface="Arial"/>
              <a:buNone/>
            </a:pPr>
            <a:endParaRPr sz="2000">
              <a:solidFill>
                <a:schemeClr val="dk1"/>
              </a:solidFill>
              <a:latin typeface="Tahoma"/>
              <a:ea typeface="Tahoma"/>
              <a:cs typeface="Tahoma"/>
              <a:sym typeface="Tahoma"/>
            </a:endParaRPr>
          </a:p>
        </p:txBody>
      </p:sp>
      <p:sp>
        <p:nvSpPr>
          <p:cNvPr id="614" name="Google Shape;614;p25"/>
          <p:cNvSpPr txBox="1"/>
          <p:nvPr/>
        </p:nvSpPr>
        <p:spPr>
          <a:xfrm>
            <a:off x="4465607" y="2179607"/>
            <a:ext cx="3476445" cy="2616101"/>
          </a:xfrm>
          <a:prstGeom prst="rect">
            <a:avLst/>
          </a:prstGeom>
          <a:noFill/>
          <a:ln>
            <a:noFill/>
          </a:ln>
        </p:spPr>
        <p:txBody>
          <a:bodyPr spcFirstLastPara="1" wrap="square" lIns="91425" tIns="45700" rIns="91425" bIns="45700" anchor="t" anchorCtr="0">
            <a:spAutoFit/>
          </a:bodyPr>
          <a:lstStyle/>
          <a:p>
            <a:pPr marL="355600" marR="0" lvl="0" indent="-342900" algn="l" rtl="0">
              <a:spcBef>
                <a:spcPts val="0"/>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Data Collection</a:t>
            </a:r>
            <a:endParaRPr/>
          </a:p>
          <a:p>
            <a:pPr marL="355600" marR="0" lvl="0" indent="-342900" algn="l"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Model Training</a:t>
            </a:r>
            <a:endParaRPr/>
          </a:p>
          <a:p>
            <a:pPr marL="355600" marR="0" lvl="0" indent="-342900" algn="l"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Side effect prediction</a:t>
            </a:r>
            <a:endParaRPr/>
          </a:p>
          <a:p>
            <a:pPr marL="355600" marR="0" lvl="0" indent="-342900" algn="l"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User interface</a:t>
            </a:r>
            <a:endParaRPr/>
          </a:p>
          <a:p>
            <a:pPr marL="355600" marR="0" lvl="0" indent="-342900" algn="l"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Report generation</a:t>
            </a:r>
            <a:endParaRPr/>
          </a:p>
        </p:txBody>
      </p:sp>
      <p:sp>
        <p:nvSpPr>
          <p:cNvPr id="615" name="Google Shape;615;p25"/>
          <p:cNvSpPr txBox="1"/>
          <p:nvPr/>
        </p:nvSpPr>
        <p:spPr>
          <a:xfrm>
            <a:off x="8721305" y="1963946"/>
            <a:ext cx="3260784" cy="2708434"/>
          </a:xfrm>
          <a:prstGeom prst="rect">
            <a:avLst/>
          </a:prstGeom>
          <a:noFill/>
          <a:ln>
            <a:noFill/>
          </a:ln>
        </p:spPr>
        <p:txBody>
          <a:bodyPr spcFirstLastPara="1" wrap="square" lIns="91425" tIns="45700" rIns="91425" bIns="45700" anchor="t" anchorCtr="0">
            <a:spAutoFit/>
          </a:bodyPr>
          <a:lstStyle/>
          <a:p>
            <a:pPr marL="355600" marR="0" lvl="0" indent="-342900" algn="l" rtl="0">
              <a:lnSpc>
                <a:spcPct val="15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Accuracy</a:t>
            </a:r>
            <a:endParaRPr sz="2000" b="1">
              <a:solidFill>
                <a:schemeClr val="dk1"/>
              </a:solidFill>
              <a:latin typeface="Calibri"/>
              <a:ea typeface="Calibri"/>
              <a:cs typeface="Calibri"/>
              <a:sym typeface="Calibri"/>
            </a:endParaRPr>
          </a:p>
          <a:p>
            <a:pPr marL="355600" marR="0" lvl="0" indent="-342900" algn="l" rtl="0">
              <a:lnSpc>
                <a:spcPct val="15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Scalability</a:t>
            </a:r>
            <a:endParaRPr/>
          </a:p>
          <a:p>
            <a:pPr marL="355600" marR="0" lvl="0" indent="-342900" algn="l" rtl="0">
              <a:lnSpc>
                <a:spcPct val="15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Security</a:t>
            </a:r>
            <a:endParaRPr/>
          </a:p>
          <a:p>
            <a:pPr marL="355600" marR="0" lvl="0" indent="-342900" algn="l" rtl="0">
              <a:lnSpc>
                <a:spcPct val="15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Performance</a:t>
            </a:r>
            <a:endParaRPr/>
          </a:p>
          <a:p>
            <a:pPr marL="355600" marR="0" lvl="0" indent="-342900" algn="l" rtl="0">
              <a:lnSpc>
                <a:spcPct val="15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Usability</a:t>
            </a:r>
            <a:endParaRPr/>
          </a:p>
          <a:p>
            <a:pPr marL="298450" marR="0" lvl="0" indent="-158750" algn="l" rtl="0">
              <a:spcBef>
                <a:spcPts val="0"/>
              </a:spcBef>
              <a:spcAft>
                <a:spcPts val="0"/>
              </a:spcAft>
              <a:buClr>
                <a:schemeClr val="dk1"/>
              </a:buClr>
              <a:buSzPts val="2000"/>
              <a:buFont typeface="Arial"/>
              <a:buNone/>
            </a:pPr>
            <a:endParaRPr sz="2000">
              <a:solidFill>
                <a:schemeClr val="dk1"/>
              </a:solidFill>
              <a:latin typeface="Tahoma"/>
              <a:ea typeface="Tahoma"/>
              <a:cs typeface="Tahoma"/>
              <a:sym typeface="Tahom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619"/>
        <p:cNvGrpSpPr/>
        <p:nvPr/>
      </p:nvGrpSpPr>
      <p:grpSpPr>
        <a:xfrm>
          <a:off x="0" y="0"/>
          <a:ext cx="0" cy="0"/>
          <a:chOff x="0" y="0"/>
          <a:chExt cx="0" cy="0"/>
        </a:xfrm>
      </p:grpSpPr>
      <p:sp>
        <p:nvSpPr>
          <p:cNvPr id="620" name="Google Shape;620;p29"/>
          <p:cNvSpPr txBox="1">
            <a:spLocks noGrp="1"/>
          </p:cNvSpPr>
          <p:nvPr>
            <p:ph type="title"/>
          </p:nvPr>
        </p:nvSpPr>
        <p:spPr>
          <a:xfrm>
            <a:off x="458693" y="765555"/>
            <a:ext cx="88035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Dataset and </a:t>
            </a:r>
            <a:r>
              <a:rPr lang="en-US" sz="3200">
                <a:solidFill>
                  <a:schemeClr val="dk1"/>
                </a:solidFill>
                <a:latin typeface="Arial"/>
                <a:ea typeface="Arial"/>
                <a:cs typeface="Arial"/>
                <a:sym typeface="Arial"/>
              </a:rPr>
              <a:t>Techniques</a:t>
            </a:r>
            <a:endParaRPr/>
          </a:p>
        </p:txBody>
      </p:sp>
      <p:sp>
        <p:nvSpPr>
          <p:cNvPr id="621" name="Google Shape;621;p29"/>
          <p:cNvSpPr txBox="1"/>
          <p:nvPr/>
        </p:nvSpPr>
        <p:spPr>
          <a:xfrm>
            <a:off x="3552123" y="6228316"/>
            <a:ext cx="3517265" cy="264624"/>
          </a:xfrm>
          <a:prstGeom prst="rect">
            <a:avLst/>
          </a:prstGeom>
          <a:no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ITxxxxxxx</a:t>
            </a:r>
            <a:endParaRPr sz="1800">
              <a:solidFill>
                <a:schemeClr val="dk1"/>
              </a:solidFill>
              <a:latin typeface="Trebuchet MS"/>
              <a:ea typeface="Trebuchet MS"/>
              <a:cs typeface="Trebuchet MS"/>
              <a:sym typeface="Trebuchet MS"/>
            </a:endParaRPr>
          </a:p>
        </p:txBody>
      </p:sp>
      <p:sp>
        <p:nvSpPr>
          <p:cNvPr id="622" name="Google Shape;622;p29"/>
          <p:cNvSpPr txBox="1">
            <a:spLocks noGrp="1"/>
          </p:cNvSpPr>
          <p:nvPr>
            <p:ph type="dt" idx="10"/>
          </p:nvPr>
        </p:nvSpPr>
        <p:spPr>
          <a:xfrm>
            <a:off x="10839915" y="6225302"/>
            <a:ext cx="1130934"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2024/12/06</a:t>
            </a:r>
            <a:endParaRPr/>
          </a:p>
        </p:txBody>
      </p:sp>
      <p:sp>
        <p:nvSpPr>
          <p:cNvPr id="623" name="Google Shape;623;p29"/>
          <p:cNvSpPr txBox="1">
            <a:spLocks noGrp="1"/>
          </p:cNvSpPr>
          <p:nvPr>
            <p:ph type="ftr" idx="11"/>
          </p:nvPr>
        </p:nvSpPr>
        <p:spPr>
          <a:xfrm>
            <a:off x="7932210" y="6231398"/>
            <a:ext cx="1819275"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Project ID: R24-071</a:t>
            </a:r>
            <a:endParaRPr/>
          </a:p>
        </p:txBody>
      </p:sp>
      <p:grpSp>
        <p:nvGrpSpPr>
          <p:cNvPr id="624" name="Google Shape;624;p29"/>
          <p:cNvGrpSpPr/>
          <p:nvPr/>
        </p:nvGrpSpPr>
        <p:grpSpPr>
          <a:xfrm>
            <a:off x="0" y="6169535"/>
            <a:ext cx="12192000" cy="668655"/>
            <a:chOff x="0" y="6169535"/>
            <a:chExt cx="12192000" cy="668655"/>
          </a:xfrm>
        </p:grpSpPr>
        <p:sp>
          <p:nvSpPr>
            <p:cNvPr id="625" name="Google Shape;625;p29"/>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w="9525" cap="flat" cmpd="sng">
              <a:solidFill>
                <a:srgbClr val="4472C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26" name="Google Shape;626;p29"/>
            <p:cNvPicPr preferRelativeResize="0"/>
            <p:nvPr/>
          </p:nvPicPr>
          <p:blipFill rotWithShape="1">
            <a:blip r:embed="rId3">
              <a:alphaModFix/>
            </a:blip>
            <a:srcRect/>
            <a:stretch/>
          </p:blipFill>
          <p:spPr>
            <a:xfrm>
              <a:off x="208502" y="6335653"/>
              <a:ext cx="1859168" cy="331995"/>
            </a:xfrm>
            <a:prstGeom prst="rect">
              <a:avLst/>
            </a:prstGeom>
            <a:noFill/>
            <a:ln>
              <a:noFill/>
            </a:ln>
          </p:spPr>
        </p:pic>
      </p:grpSp>
      <p:sp>
        <p:nvSpPr>
          <p:cNvPr id="627" name="Google Shape;627;p29"/>
          <p:cNvSpPr txBox="1"/>
          <p:nvPr/>
        </p:nvSpPr>
        <p:spPr>
          <a:xfrm>
            <a:off x="3552123" y="6299194"/>
            <a:ext cx="3517265" cy="541623"/>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628" name="Google Shape;628;p29"/>
          <p:cNvSpPr txBox="1"/>
          <p:nvPr/>
        </p:nvSpPr>
        <p:spPr>
          <a:xfrm>
            <a:off x="10839915" y="6352625"/>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629" name="Google Shape;629;p29"/>
          <p:cNvSpPr txBox="1"/>
          <p:nvPr/>
        </p:nvSpPr>
        <p:spPr>
          <a:xfrm>
            <a:off x="7932210" y="6302277"/>
            <a:ext cx="2073274" cy="555280"/>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
        <p:nvSpPr>
          <p:cNvPr id="630" name="Google Shape;630;p29"/>
          <p:cNvSpPr/>
          <p:nvPr/>
        </p:nvSpPr>
        <p:spPr>
          <a:xfrm>
            <a:off x="570646" y="1650100"/>
            <a:ext cx="11050715" cy="84290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927100" marR="575945" lvl="0" indent="-457200" algn="l" rtl="0">
              <a:lnSpc>
                <a:spcPct val="100800"/>
              </a:lnSpc>
              <a:spcBef>
                <a:spcPts val="0"/>
              </a:spcBef>
              <a:spcAft>
                <a:spcPts val="0"/>
              </a:spcAft>
              <a:buClr>
                <a:schemeClr val="dk1"/>
              </a:buClr>
              <a:buSzPts val="2400"/>
              <a:buChar char="•"/>
            </a:pPr>
            <a:r>
              <a:rPr lang="en-US" sz="1800" b="1">
                <a:solidFill>
                  <a:schemeClr val="dk1"/>
                </a:solidFill>
                <a:latin typeface="Calibri"/>
                <a:ea typeface="Calibri"/>
                <a:cs typeface="Calibri"/>
                <a:sym typeface="Calibri"/>
              </a:rPr>
              <a:t>A dataset was obtained from the PLCO Lung Dataset, along with its data dictionary. Accessing this dataset required a lengthy process.</a:t>
            </a:r>
            <a:endParaRPr sz="1800" b="1">
              <a:solidFill>
                <a:schemeClr val="dk1"/>
              </a:solidFill>
              <a:latin typeface="Calibri"/>
              <a:ea typeface="Calibri"/>
              <a:cs typeface="Calibri"/>
              <a:sym typeface="Calibri"/>
            </a:endParaRPr>
          </a:p>
        </p:txBody>
      </p:sp>
      <p:sp>
        <p:nvSpPr>
          <p:cNvPr id="631" name="Google Shape;631;p29"/>
          <p:cNvSpPr/>
          <p:nvPr/>
        </p:nvSpPr>
        <p:spPr>
          <a:xfrm>
            <a:off x="570646" y="2749050"/>
            <a:ext cx="11050715" cy="84290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69900" marR="575945" lvl="0" indent="-457200" algn="l" rtl="0">
              <a:lnSpc>
                <a:spcPct val="100800"/>
              </a:lnSpc>
              <a:spcBef>
                <a:spcPts val="0"/>
              </a:spcBef>
              <a:spcAft>
                <a:spcPts val="0"/>
              </a:spcAft>
              <a:buClr>
                <a:schemeClr val="dk1"/>
              </a:buClr>
              <a:buSzPts val="2400"/>
              <a:buChar char="•"/>
            </a:pPr>
            <a:r>
              <a:rPr lang="en-US" sz="1800" b="1">
                <a:solidFill>
                  <a:schemeClr val="dk1"/>
                </a:solidFill>
                <a:latin typeface="Calibri"/>
                <a:ea typeface="Calibri"/>
                <a:cs typeface="Calibri"/>
                <a:sym typeface="Calibri"/>
              </a:rPr>
              <a:t>Dataset was available with more tha 260 variables and above a 100 thousand rows. And it is cleaned and preproccsed to 20000 rows and 33 columns  </a:t>
            </a:r>
            <a:endParaRPr sz="1800" b="1">
              <a:solidFill>
                <a:schemeClr val="dk1"/>
              </a:solidFill>
              <a:latin typeface="Calibri"/>
              <a:ea typeface="Calibri"/>
              <a:cs typeface="Calibri"/>
              <a:sym typeface="Calibri"/>
            </a:endParaRPr>
          </a:p>
        </p:txBody>
      </p:sp>
      <p:sp>
        <p:nvSpPr>
          <p:cNvPr id="632" name="Google Shape;632;p29"/>
          <p:cNvSpPr/>
          <p:nvPr/>
        </p:nvSpPr>
        <p:spPr>
          <a:xfrm>
            <a:off x="570646" y="3916400"/>
            <a:ext cx="11050715" cy="84290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69900" marR="575945" lvl="0" indent="-457200" algn="l" rtl="0">
              <a:lnSpc>
                <a:spcPct val="100800"/>
              </a:lnSpc>
              <a:spcBef>
                <a:spcPts val="0"/>
              </a:spcBef>
              <a:spcAft>
                <a:spcPts val="0"/>
              </a:spcAft>
              <a:buClr>
                <a:schemeClr val="dk1"/>
              </a:buClr>
              <a:buSzPts val="2400"/>
              <a:buChar char="•"/>
            </a:pPr>
            <a:r>
              <a:rPr lang="en-US" sz="1800" b="1">
                <a:solidFill>
                  <a:schemeClr val="dk1"/>
                </a:solidFill>
                <a:latin typeface="Calibri"/>
                <a:ea typeface="Calibri"/>
                <a:cs typeface="Calibri"/>
                <a:sym typeface="Calibri"/>
              </a:rPr>
              <a:t>Various preprocessing techniques are used. Like SMOTEEN for data balancing onehot encoding, data label encoding. Feature engineering are used. </a:t>
            </a:r>
            <a:endParaRPr sz="1800" b="1">
              <a:solidFill>
                <a:schemeClr val="dk1"/>
              </a:solidFill>
              <a:latin typeface="Calibri"/>
              <a:ea typeface="Calibri"/>
              <a:cs typeface="Calibri"/>
              <a:sym typeface="Calibri"/>
            </a:endParaRPr>
          </a:p>
        </p:txBody>
      </p:sp>
      <p:sp>
        <p:nvSpPr>
          <p:cNvPr id="633" name="Google Shape;633;p29"/>
          <p:cNvSpPr/>
          <p:nvPr/>
        </p:nvSpPr>
        <p:spPr>
          <a:xfrm>
            <a:off x="570646" y="5083750"/>
            <a:ext cx="11050715" cy="84290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69900" marR="575945" lvl="0" indent="-457200" algn="l" rtl="0">
              <a:lnSpc>
                <a:spcPct val="100800"/>
              </a:lnSpc>
              <a:spcBef>
                <a:spcPts val="0"/>
              </a:spcBef>
              <a:spcAft>
                <a:spcPts val="0"/>
              </a:spcAft>
              <a:buClr>
                <a:schemeClr val="dk1"/>
              </a:buClr>
              <a:buSzPts val="2400"/>
              <a:buChar char="•"/>
            </a:pPr>
            <a:r>
              <a:rPr lang="en-US" sz="1800" b="1">
                <a:solidFill>
                  <a:schemeClr val="dk1"/>
                </a:solidFill>
                <a:latin typeface="Calibri"/>
                <a:ea typeface="Calibri"/>
                <a:cs typeface="Calibri"/>
                <a:sym typeface="Calibri"/>
              </a:rPr>
              <a:t>Various models like Random forest classification, Xgboost, Decision tree are used and finally came up with more accurate model Random forest classification.</a:t>
            </a:r>
            <a:endParaRPr sz="1800" b="1">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637"/>
        <p:cNvGrpSpPr/>
        <p:nvPr/>
      </p:nvGrpSpPr>
      <p:grpSpPr>
        <a:xfrm>
          <a:off x="0" y="0"/>
          <a:ext cx="0" cy="0"/>
          <a:chOff x="0" y="0"/>
          <a:chExt cx="0" cy="0"/>
        </a:xfrm>
      </p:grpSpPr>
      <p:grpSp>
        <p:nvGrpSpPr>
          <p:cNvPr id="638" name="Google Shape;638;p26"/>
          <p:cNvGrpSpPr/>
          <p:nvPr/>
        </p:nvGrpSpPr>
        <p:grpSpPr>
          <a:xfrm>
            <a:off x="0" y="6192687"/>
            <a:ext cx="12192000" cy="668655"/>
            <a:chOff x="0" y="6042212"/>
            <a:chExt cx="12192000" cy="668655"/>
          </a:xfrm>
        </p:grpSpPr>
        <p:sp>
          <p:nvSpPr>
            <p:cNvPr id="639" name="Google Shape;639;p26"/>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0" name="Google Shape;640;p26"/>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641" name="Google Shape;641;p26"/>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642" name="Google Shape;642;p26"/>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643" name="Google Shape;643;p26"/>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644" name="Google Shape;644;p26"/>
          <p:cNvSpPr txBox="1"/>
          <p:nvPr/>
        </p:nvSpPr>
        <p:spPr>
          <a:xfrm>
            <a:off x="303745" y="160258"/>
            <a:ext cx="649675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dk1"/>
                </a:solidFill>
                <a:latin typeface="Tahoma"/>
                <a:ea typeface="Tahoma"/>
                <a:cs typeface="Tahoma"/>
                <a:sym typeface="Tahoma"/>
              </a:rPr>
              <a:t>Data Visualization</a:t>
            </a:r>
            <a:endParaRPr sz="1800">
              <a:solidFill>
                <a:schemeClr val="dk1"/>
              </a:solidFill>
              <a:latin typeface="Calibri"/>
              <a:ea typeface="Calibri"/>
              <a:cs typeface="Calibri"/>
              <a:sym typeface="Calibri"/>
            </a:endParaRPr>
          </a:p>
        </p:txBody>
      </p:sp>
      <p:pic>
        <p:nvPicPr>
          <p:cNvPr id="645" name="Google Shape;645;p26" descr="Output image"/>
          <p:cNvPicPr preferRelativeResize="0"/>
          <p:nvPr/>
        </p:nvPicPr>
        <p:blipFill rotWithShape="1">
          <a:blip r:embed="rId4">
            <a:alphaModFix/>
          </a:blip>
          <a:srcRect/>
          <a:stretch/>
        </p:blipFill>
        <p:spPr>
          <a:xfrm>
            <a:off x="303746" y="868145"/>
            <a:ext cx="3593376" cy="2552986"/>
          </a:xfrm>
          <a:prstGeom prst="rect">
            <a:avLst/>
          </a:prstGeom>
          <a:noFill/>
          <a:ln>
            <a:noFill/>
          </a:ln>
        </p:spPr>
      </p:pic>
      <p:pic>
        <p:nvPicPr>
          <p:cNvPr id="646" name="Google Shape;646;p26" descr="Output image"/>
          <p:cNvPicPr preferRelativeResize="0"/>
          <p:nvPr/>
        </p:nvPicPr>
        <p:blipFill rotWithShape="1">
          <a:blip r:embed="rId5">
            <a:alphaModFix/>
          </a:blip>
          <a:srcRect/>
          <a:stretch/>
        </p:blipFill>
        <p:spPr>
          <a:xfrm>
            <a:off x="4397760" y="870606"/>
            <a:ext cx="3593430" cy="2569533"/>
          </a:xfrm>
          <a:prstGeom prst="rect">
            <a:avLst/>
          </a:prstGeom>
          <a:noFill/>
          <a:ln>
            <a:noFill/>
          </a:ln>
        </p:spPr>
      </p:pic>
      <p:pic>
        <p:nvPicPr>
          <p:cNvPr id="647" name="Google Shape;647;p26" descr="Output image"/>
          <p:cNvPicPr preferRelativeResize="0"/>
          <p:nvPr/>
        </p:nvPicPr>
        <p:blipFill rotWithShape="1">
          <a:blip r:embed="rId5">
            <a:alphaModFix/>
          </a:blip>
          <a:srcRect/>
          <a:stretch/>
        </p:blipFill>
        <p:spPr>
          <a:xfrm>
            <a:off x="8294824" y="851598"/>
            <a:ext cx="3593430" cy="2569533"/>
          </a:xfrm>
          <a:prstGeom prst="rect">
            <a:avLst/>
          </a:prstGeom>
          <a:noFill/>
          <a:ln>
            <a:noFill/>
          </a:ln>
        </p:spPr>
      </p:pic>
      <p:pic>
        <p:nvPicPr>
          <p:cNvPr id="648" name="Google Shape;648;p26"/>
          <p:cNvPicPr preferRelativeResize="0"/>
          <p:nvPr/>
        </p:nvPicPr>
        <p:blipFill rotWithShape="1">
          <a:blip r:embed="rId6">
            <a:alphaModFix/>
          </a:blip>
          <a:srcRect/>
          <a:stretch/>
        </p:blipFill>
        <p:spPr>
          <a:xfrm>
            <a:off x="419934" y="3567918"/>
            <a:ext cx="3295471" cy="2572317"/>
          </a:xfrm>
          <a:prstGeom prst="rect">
            <a:avLst/>
          </a:prstGeom>
          <a:noFill/>
          <a:ln>
            <a:noFill/>
          </a:ln>
        </p:spPr>
      </p:pic>
      <p:pic>
        <p:nvPicPr>
          <p:cNvPr id="649" name="Google Shape;649;p26"/>
          <p:cNvPicPr preferRelativeResize="0"/>
          <p:nvPr/>
        </p:nvPicPr>
        <p:blipFill rotWithShape="1">
          <a:blip r:embed="rId7">
            <a:alphaModFix/>
          </a:blip>
          <a:srcRect/>
          <a:stretch/>
        </p:blipFill>
        <p:spPr>
          <a:xfrm>
            <a:off x="4461103" y="3567917"/>
            <a:ext cx="3466744" cy="257231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653"/>
        <p:cNvGrpSpPr/>
        <p:nvPr/>
      </p:nvGrpSpPr>
      <p:grpSpPr>
        <a:xfrm>
          <a:off x="0" y="0"/>
          <a:ext cx="0" cy="0"/>
          <a:chOff x="0" y="0"/>
          <a:chExt cx="0" cy="0"/>
        </a:xfrm>
      </p:grpSpPr>
      <p:grpSp>
        <p:nvGrpSpPr>
          <p:cNvPr id="654" name="Google Shape;654;p27"/>
          <p:cNvGrpSpPr/>
          <p:nvPr/>
        </p:nvGrpSpPr>
        <p:grpSpPr>
          <a:xfrm>
            <a:off x="0" y="6192687"/>
            <a:ext cx="12192000" cy="668655"/>
            <a:chOff x="0" y="6042212"/>
            <a:chExt cx="12192000" cy="668655"/>
          </a:xfrm>
        </p:grpSpPr>
        <p:sp>
          <p:nvSpPr>
            <p:cNvPr id="655" name="Google Shape;655;p27"/>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56" name="Google Shape;656;p27"/>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657" name="Google Shape;657;p27"/>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658" name="Google Shape;658;p27"/>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659" name="Google Shape;659;p27"/>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660" name="Google Shape;660;p27"/>
          <p:cNvSpPr txBox="1"/>
          <p:nvPr/>
        </p:nvSpPr>
        <p:spPr>
          <a:xfrm>
            <a:off x="303745" y="160258"/>
            <a:ext cx="649675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dk1"/>
                </a:solidFill>
                <a:latin typeface="Tahoma"/>
                <a:ea typeface="Tahoma"/>
                <a:cs typeface="Tahoma"/>
                <a:sym typeface="Tahoma"/>
              </a:rPr>
              <a:t>Data Visualization</a:t>
            </a:r>
            <a:endParaRPr sz="1800">
              <a:solidFill>
                <a:schemeClr val="dk1"/>
              </a:solidFill>
              <a:latin typeface="Calibri"/>
              <a:ea typeface="Calibri"/>
              <a:cs typeface="Calibri"/>
              <a:sym typeface="Calibri"/>
            </a:endParaRPr>
          </a:p>
        </p:txBody>
      </p:sp>
      <p:pic>
        <p:nvPicPr>
          <p:cNvPr id="661" name="Google Shape;661;p27"/>
          <p:cNvPicPr preferRelativeResize="0"/>
          <p:nvPr/>
        </p:nvPicPr>
        <p:blipFill rotWithShape="1">
          <a:blip r:embed="rId4">
            <a:alphaModFix/>
          </a:blip>
          <a:srcRect/>
          <a:stretch/>
        </p:blipFill>
        <p:spPr>
          <a:xfrm>
            <a:off x="208502" y="1194620"/>
            <a:ext cx="4050080" cy="4223012"/>
          </a:xfrm>
          <a:prstGeom prst="rect">
            <a:avLst/>
          </a:prstGeom>
          <a:noFill/>
          <a:ln>
            <a:noFill/>
          </a:ln>
        </p:spPr>
      </p:pic>
      <p:pic>
        <p:nvPicPr>
          <p:cNvPr id="662" name="Google Shape;662;p27"/>
          <p:cNvPicPr preferRelativeResize="0"/>
          <p:nvPr/>
        </p:nvPicPr>
        <p:blipFill rotWithShape="1">
          <a:blip r:embed="rId5">
            <a:alphaModFix/>
          </a:blip>
          <a:srcRect/>
          <a:stretch/>
        </p:blipFill>
        <p:spPr>
          <a:xfrm>
            <a:off x="4422545" y="868160"/>
            <a:ext cx="3466745" cy="2624483"/>
          </a:xfrm>
          <a:prstGeom prst="rect">
            <a:avLst/>
          </a:prstGeom>
          <a:noFill/>
          <a:ln>
            <a:noFill/>
          </a:ln>
        </p:spPr>
      </p:pic>
      <p:pic>
        <p:nvPicPr>
          <p:cNvPr id="663" name="Google Shape;663;p27"/>
          <p:cNvPicPr preferRelativeResize="0"/>
          <p:nvPr/>
        </p:nvPicPr>
        <p:blipFill rotWithShape="1">
          <a:blip r:embed="rId6">
            <a:alphaModFix/>
          </a:blip>
          <a:srcRect/>
          <a:stretch/>
        </p:blipFill>
        <p:spPr>
          <a:xfrm>
            <a:off x="8068525" y="3464998"/>
            <a:ext cx="3926220" cy="2624483"/>
          </a:xfrm>
          <a:prstGeom prst="rect">
            <a:avLst/>
          </a:prstGeom>
          <a:noFill/>
          <a:ln>
            <a:noFill/>
          </a:ln>
        </p:spPr>
      </p:pic>
      <p:pic>
        <p:nvPicPr>
          <p:cNvPr id="664" name="Google Shape;664;p27"/>
          <p:cNvPicPr preferRelativeResize="0"/>
          <p:nvPr/>
        </p:nvPicPr>
        <p:blipFill rotWithShape="1">
          <a:blip r:embed="rId7">
            <a:alphaModFix/>
          </a:blip>
          <a:srcRect/>
          <a:stretch/>
        </p:blipFill>
        <p:spPr>
          <a:xfrm>
            <a:off x="8053269" y="737321"/>
            <a:ext cx="3956725" cy="2624482"/>
          </a:xfrm>
          <a:prstGeom prst="rect">
            <a:avLst/>
          </a:prstGeom>
          <a:noFill/>
          <a:ln>
            <a:noFill/>
          </a:ln>
        </p:spPr>
      </p:pic>
      <p:pic>
        <p:nvPicPr>
          <p:cNvPr id="665" name="Google Shape;665;p27"/>
          <p:cNvPicPr preferRelativeResize="0"/>
          <p:nvPr/>
        </p:nvPicPr>
        <p:blipFill>
          <a:blip r:embed="rId8">
            <a:alphaModFix/>
          </a:blip>
          <a:stretch>
            <a:fillRect/>
          </a:stretch>
        </p:blipFill>
        <p:spPr>
          <a:xfrm>
            <a:off x="4410982" y="3645043"/>
            <a:ext cx="3505143" cy="21860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5" name="Google Shape;105;p5"/>
          <p:cNvSpPr txBox="1">
            <a:spLocks noGrp="1"/>
          </p:cNvSpPr>
          <p:nvPr>
            <p:ph type="title"/>
          </p:nvPr>
        </p:nvSpPr>
        <p:spPr>
          <a:xfrm>
            <a:off x="418293" y="553499"/>
            <a:ext cx="543623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chemeClr val="dk1"/>
                </a:solidFill>
              </a:rPr>
              <a:t>Research</a:t>
            </a:r>
            <a:r>
              <a:rPr lang="en-US"/>
              <a:t> </a:t>
            </a:r>
            <a:r>
              <a:rPr lang="en-US">
                <a:solidFill>
                  <a:schemeClr val="dk1"/>
                </a:solidFill>
              </a:rPr>
              <a:t>Ǫuestions</a:t>
            </a:r>
            <a:r>
              <a:rPr lang="en-US"/>
              <a:t>?</a:t>
            </a:r>
            <a:endParaRPr/>
          </a:p>
        </p:txBody>
      </p:sp>
      <p:sp>
        <p:nvSpPr>
          <p:cNvPr id="106" name="Google Shape;106;p5"/>
          <p:cNvSpPr/>
          <p:nvPr/>
        </p:nvSpPr>
        <p:spPr>
          <a:xfrm>
            <a:off x="481029" y="4546919"/>
            <a:ext cx="3977640" cy="18415"/>
          </a:xfrm>
          <a:custGeom>
            <a:avLst/>
            <a:gdLst/>
            <a:ahLst/>
            <a:cxnLst/>
            <a:rect l="l" t="t" r="r" b="b"/>
            <a:pathLst>
              <a:path w="3977640" h="18414" extrusionOk="0">
                <a:moveTo>
                  <a:pt x="3977640" y="0"/>
                </a:moveTo>
                <a:lnTo>
                  <a:pt x="0" y="0"/>
                </a:lnTo>
                <a:lnTo>
                  <a:pt x="0" y="18287"/>
                </a:lnTo>
                <a:lnTo>
                  <a:pt x="3977640" y="18287"/>
                </a:lnTo>
                <a:lnTo>
                  <a:pt x="3977640" y="0"/>
                </a:lnTo>
                <a:close/>
              </a:path>
            </a:pathLst>
          </a:custGeom>
          <a:solidFill>
            <a:srgbClr val="FBD4B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5"/>
          <p:cNvSpPr/>
          <p:nvPr/>
        </p:nvSpPr>
        <p:spPr>
          <a:xfrm>
            <a:off x="437897" y="1287060"/>
            <a:ext cx="11357610" cy="1083945"/>
          </a:xfrm>
          <a:custGeom>
            <a:avLst/>
            <a:gdLst/>
            <a:ahLst/>
            <a:cxnLst/>
            <a:rect l="l" t="t" r="r" b="b"/>
            <a:pathLst>
              <a:path w="11357610" h="1083945" extrusionOk="0">
                <a:moveTo>
                  <a:pt x="11357039" y="0"/>
                </a:moveTo>
                <a:lnTo>
                  <a:pt x="180565" y="0"/>
                </a:lnTo>
                <a:lnTo>
                  <a:pt x="132563" y="6449"/>
                </a:lnTo>
                <a:lnTo>
                  <a:pt x="89430" y="24652"/>
                </a:lnTo>
                <a:lnTo>
                  <a:pt x="52886" y="52886"/>
                </a:lnTo>
                <a:lnTo>
                  <a:pt x="24652" y="89430"/>
                </a:lnTo>
                <a:lnTo>
                  <a:pt x="6449" y="132564"/>
                </a:lnTo>
                <a:lnTo>
                  <a:pt x="0" y="180566"/>
                </a:lnTo>
                <a:lnTo>
                  <a:pt x="0" y="1083363"/>
                </a:lnTo>
                <a:lnTo>
                  <a:pt x="11176474" y="1083363"/>
                </a:lnTo>
                <a:lnTo>
                  <a:pt x="11224476" y="1076913"/>
                </a:lnTo>
                <a:lnTo>
                  <a:pt x="11267609" y="1058710"/>
                </a:lnTo>
                <a:lnTo>
                  <a:pt x="11304153" y="1030476"/>
                </a:lnTo>
                <a:lnTo>
                  <a:pt x="11332387" y="993931"/>
                </a:lnTo>
                <a:lnTo>
                  <a:pt x="11350589" y="950797"/>
                </a:lnTo>
                <a:lnTo>
                  <a:pt x="11357039" y="902796"/>
                </a:lnTo>
                <a:lnTo>
                  <a:pt x="11357039"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5"/>
          <p:cNvSpPr/>
          <p:nvPr/>
        </p:nvSpPr>
        <p:spPr>
          <a:xfrm>
            <a:off x="349144" y="2490972"/>
            <a:ext cx="11357610" cy="1083945"/>
          </a:xfrm>
          <a:custGeom>
            <a:avLst/>
            <a:gdLst/>
            <a:ahLst/>
            <a:cxnLst/>
            <a:rect l="l" t="t" r="r" b="b"/>
            <a:pathLst>
              <a:path w="11357610" h="1083945" extrusionOk="0">
                <a:moveTo>
                  <a:pt x="11357040" y="0"/>
                </a:moveTo>
                <a:lnTo>
                  <a:pt x="180565" y="0"/>
                </a:lnTo>
                <a:lnTo>
                  <a:pt x="132563" y="6450"/>
                </a:lnTo>
                <a:lnTo>
                  <a:pt x="89430" y="24652"/>
                </a:lnTo>
                <a:lnTo>
                  <a:pt x="52886" y="52887"/>
                </a:lnTo>
                <a:lnTo>
                  <a:pt x="24652" y="89431"/>
                </a:lnTo>
                <a:lnTo>
                  <a:pt x="6449" y="132565"/>
                </a:lnTo>
                <a:lnTo>
                  <a:pt x="0" y="180567"/>
                </a:lnTo>
                <a:lnTo>
                  <a:pt x="0" y="1083363"/>
                </a:lnTo>
                <a:lnTo>
                  <a:pt x="11176474" y="1083363"/>
                </a:lnTo>
                <a:lnTo>
                  <a:pt x="11224475" y="1076913"/>
                </a:lnTo>
                <a:lnTo>
                  <a:pt x="11267609" y="1058710"/>
                </a:lnTo>
                <a:lnTo>
                  <a:pt x="11304153" y="1030476"/>
                </a:lnTo>
                <a:lnTo>
                  <a:pt x="11332387" y="993932"/>
                </a:lnTo>
                <a:lnTo>
                  <a:pt x="11350590" y="950799"/>
                </a:lnTo>
                <a:lnTo>
                  <a:pt x="11357040" y="902797"/>
                </a:lnTo>
                <a:lnTo>
                  <a:pt x="1135704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5"/>
          <p:cNvSpPr/>
          <p:nvPr/>
        </p:nvSpPr>
        <p:spPr>
          <a:xfrm>
            <a:off x="374347" y="3750513"/>
            <a:ext cx="11357610" cy="1083945"/>
          </a:xfrm>
          <a:custGeom>
            <a:avLst/>
            <a:gdLst/>
            <a:ahLst/>
            <a:cxnLst/>
            <a:rect l="l" t="t" r="r" b="b"/>
            <a:pathLst>
              <a:path w="11357610" h="1083945" extrusionOk="0">
                <a:moveTo>
                  <a:pt x="11357039" y="0"/>
                </a:moveTo>
                <a:lnTo>
                  <a:pt x="180565" y="0"/>
                </a:lnTo>
                <a:lnTo>
                  <a:pt x="132563" y="6450"/>
                </a:lnTo>
                <a:lnTo>
                  <a:pt x="89430" y="24652"/>
                </a:lnTo>
                <a:lnTo>
                  <a:pt x="52886" y="52887"/>
                </a:lnTo>
                <a:lnTo>
                  <a:pt x="24652" y="89431"/>
                </a:lnTo>
                <a:lnTo>
                  <a:pt x="6449" y="132565"/>
                </a:lnTo>
                <a:lnTo>
                  <a:pt x="0" y="180567"/>
                </a:lnTo>
                <a:lnTo>
                  <a:pt x="0" y="1083363"/>
                </a:lnTo>
                <a:lnTo>
                  <a:pt x="11176474" y="1083363"/>
                </a:lnTo>
                <a:lnTo>
                  <a:pt x="11224475" y="1076913"/>
                </a:lnTo>
                <a:lnTo>
                  <a:pt x="11267608" y="1058710"/>
                </a:lnTo>
                <a:lnTo>
                  <a:pt x="11304152" y="1030476"/>
                </a:lnTo>
                <a:lnTo>
                  <a:pt x="11332386" y="993932"/>
                </a:lnTo>
                <a:lnTo>
                  <a:pt x="11350589" y="950798"/>
                </a:lnTo>
                <a:lnTo>
                  <a:pt x="11357039" y="902796"/>
                </a:lnTo>
                <a:lnTo>
                  <a:pt x="11357039"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5"/>
          <p:cNvSpPr txBox="1"/>
          <p:nvPr/>
        </p:nvSpPr>
        <p:spPr>
          <a:xfrm>
            <a:off x="389539" y="1444926"/>
            <a:ext cx="11278300" cy="751488"/>
          </a:xfrm>
          <a:prstGeom prst="rect">
            <a:avLst/>
          </a:prstGeom>
          <a:noFill/>
          <a:ln>
            <a:noFill/>
          </a:ln>
        </p:spPr>
        <p:txBody>
          <a:bodyPr spcFirstLastPara="1" wrap="square" lIns="0" tIns="12700" rIns="0" bIns="0" anchor="t" anchorCtr="0">
            <a:spAutoFit/>
          </a:bodyPr>
          <a:lstStyle/>
          <a:p>
            <a:pPr marL="533400" marR="0" lvl="0" indent="-457200" algn="l"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How can multimodal machine learning models improve early lung cancer detection and treatment while ensuring medical data privacy?</a:t>
            </a:r>
            <a:endParaRPr sz="2400" b="1">
              <a:solidFill>
                <a:schemeClr val="dk1"/>
              </a:solidFill>
              <a:latin typeface="Tahoma"/>
              <a:ea typeface="Tahoma"/>
              <a:cs typeface="Tahoma"/>
              <a:sym typeface="Tahoma"/>
            </a:endParaRPr>
          </a:p>
        </p:txBody>
      </p:sp>
      <p:sp>
        <p:nvSpPr>
          <p:cNvPr id="111" name="Google Shape;111;p5"/>
          <p:cNvSpPr txBox="1"/>
          <p:nvPr/>
        </p:nvSpPr>
        <p:spPr>
          <a:xfrm>
            <a:off x="432671" y="2667000"/>
            <a:ext cx="11278300" cy="751488"/>
          </a:xfrm>
          <a:prstGeom prst="rect">
            <a:avLst/>
          </a:prstGeom>
          <a:noFill/>
          <a:ln>
            <a:noFill/>
          </a:ln>
        </p:spPr>
        <p:txBody>
          <a:bodyPr spcFirstLastPara="1" wrap="square" lIns="0" tIns="12700" rIns="0" bIns="0" anchor="t" anchorCtr="0">
            <a:spAutoFit/>
          </a:bodyPr>
          <a:lstStyle/>
          <a:p>
            <a:pPr marL="533400" marR="0" lvl="0" indent="-457200" algn="l"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How can a quantitative approach leveraging omics data enhance prognostic analysis in non-small cell lung cancer?</a:t>
            </a:r>
            <a:endParaRPr/>
          </a:p>
        </p:txBody>
      </p:sp>
      <p:sp>
        <p:nvSpPr>
          <p:cNvPr id="112" name="Google Shape;112;p5"/>
          <p:cNvSpPr txBox="1"/>
          <p:nvPr/>
        </p:nvSpPr>
        <p:spPr>
          <a:xfrm>
            <a:off x="633954" y="3903453"/>
            <a:ext cx="11278300" cy="751488"/>
          </a:xfrm>
          <a:prstGeom prst="rect">
            <a:avLst/>
          </a:prstGeom>
          <a:noFill/>
          <a:ln>
            <a:noFill/>
          </a:ln>
        </p:spPr>
        <p:txBody>
          <a:bodyPr spcFirstLastPara="1" wrap="square" lIns="0" tIns="12700" rIns="0" bIns="0" anchor="t" anchorCtr="0">
            <a:spAutoFit/>
          </a:bodyPr>
          <a:lstStyle/>
          <a:p>
            <a:pPr marL="533400" marR="0" lvl="0" indent="-457200" algn="l"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How can we accurately predict NSCLC side effects using patient-specific data and advanced modeling to optimize treatment outcomes?</a:t>
            </a:r>
            <a:endParaRPr/>
          </a:p>
        </p:txBody>
      </p:sp>
      <p:sp>
        <p:nvSpPr>
          <p:cNvPr id="113" name="Google Shape;113;p5"/>
          <p:cNvSpPr/>
          <p:nvPr/>
        </p:nvSpPr>
        <p:spPr>
          <a:xfrm>
            <a:off x="359970" y="4986967"/>
            <a:ext cx="11357610" cy="1083945"/>
          </a:xfrm>
          <a:custGeom>
            <a:avLst/>
            <a:gdLst/>
            <a:ahLst/>
            <a:cxnLst/>
            <a:rect l="l" t="t" r="r" b="b"/>
            <a:pathLst>
              <a:path w="11357610" h="1083945" extrusionOk="0">
                <a:moveTo>
                  <a:pt x="11357039" y="0"/>
                </a:moveTo>
                <a:lnTo>
                  <a:pt x="180565" y="0"/>
                </a:lnTo>
                <a:lnTo>
                  <a:pt x="132563" y="6450"/>
                </a:lnTo>
                <a:lnTo>
                  <a:pt x="89430" y="24652"/>
                </a:lnTo>
                <a:lnTo>
                  <a:pt x="52886" y="52887"/>
                </a:lnTo>
                <a:lnTo>
                  <a:pt x="24652" y="89431"/>
                </a:lnTo>
                <a:lnTo>
                  <a:pt x="6449" y="132565"/>
                </a:lnTo>
                <a:lnTo>
                  <a:pt x="0" y="180567"/>
                </a:lnTo>
                <a:lnTo>
                  <a:pt x="0" y="1083363"/>
                </a:lnTo>
                <a:lnTo>
                  <a:pt x="11176474" y="1083363"/>
                </a:lnTo>
                <a:lnTo>
                  <a:pt x="11224475" y="1076913"/>
                </a:lnTo>
                <a:lnTo>
                  <a:pt x="11267608" y="1058710"/>
                </a:lnTo>
                <a:lnTo>
                  <a:pt x="11304152" y="1030476"/>
                </a:lnTo>
                <a:lnTo>
                  <a:pt x="11332386" y="993932"/>
                </a:lnTo>
                <a:lnTo>
                  <a:pt x="11350589" y="950798"/>
                </a:lnTo>
                <a:lnTo>
                  <a:pt x="11357039" y="902796"/>
                </a:lnTo>
                <a:lnTo>
                  <a:pt x="11357039"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5"/>
          <p:cNvSpPr txBox="1"/>
          <p:nvPr/>
        </p:nvSpPr>
        <p:spPr>
          <a:xfrm>
            <a:off x="619577" y="5139907"/>
            <a:ext cx="11278300" cy="751488"/>
          </a:xfrm>
          <a:prstGeom prst="rect">
            <a:avLst/>
          </a:prstGeom>
          <a:noFill/>
          <a:ln>
            <a:noFill/>
          </a:ln>
        </p:spPr>
        <p:txBody>
          <a:bodyPr spcFirstLastPara="1" wrap="square" lIns="0" tIns="12700" rIns="0" bIns="0" anchor="t" anchorCtr="0">
            <a:spAutoFit/>
          </a:bodyPr>
          <a:lstStyle/>
          <a:p>
            <a:pPr marL="533400" marR="0" lvl="0" indent="-457200" algn="l"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How can deep learning models predict NSCLC recurrence by integrating imaging, genomic, proteomic, and clinical data?</a:t>
            </a:r>
            <a:endParaRPr/>
          </a:p>
        </p:txBody>
      </p:sp>
      <p:sp>
        <p:nvSpPr>
          <p:cNvPr id="115" name="Google Shape;115;p5"/>
          <p:cNvSpPr/>
          <p:nvPr/>
        </p:nvSpPr>
        <p:spPr>
          <a:xfrm>
            <a:off x="0" y="6181176"/>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6" name="Google Shape;116;p5"/>
          <p:cNvPicPr preferRelativeResize="0"/>
          <p:nvPr/>
        </p:nvPicPr>
        <p:blipFill rotWithShape="1">
          <a:blip r:embed="rId3">
            <a:alphaModFix/>
          </a:blip>
          <a:srcRect/>
          <a:stretch/>
        </p:blipFill>
        <p:spPr>
          <a:xfrm>
            <a:off x="208502" y="6347295"/>
            <a:ext cx="1859168" cy="331995"/>
          </a:xfrm>
          <a:prstGeom prst="rect">
            <a:avLst/>
          </a:prstGeom>
          <a:solidFill>
            <a:srgbClr val="FBD4B4"/>
          </a:solidFill>
          <a:ln>
            <a:noFill/>
          </a:ln>
        </p:spPr>
      </p:pic>
      <p:sp>
        <p:nvSpPr>
          <p:cNvPr id="117" name="Google Shape;117;p5"/>
          <p:cNvSpPr txBox="1"/>
          <p:nvPr/>
        </p:nvSpPr>
        <p:spPr>
          <a:xfrm>
            <a:off x="5176966" y="6333723"/>
            <a:ext cx="228475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
        <p:nvSpPr>
          <p:cNvPr id="118" name="Google Shape;118;p5"/>
          <p:cNvSpPr txBox="1">
            <a:spLocks noGrp="1"/>
          </p:cNvSpPr>
          <p:nvPr>
            <p:ph type="dt" idx="10"/>
          </p:nvPr>
        </p:nvSpPr>
        <p:spPr>
          <a:xfrm>
            <a:off x="10839915" y="6364202"/>
            <a:ext cx="1131000" cy="555300"/>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rgbClr val="403C4E"/>
                </a:solidFill>
                <a:latin typeface="Open Sans"/>
                <a:ea typeface="Open Sans"/>
                <a:cs typeface="Open Sans"/>
                <a:sym typeface="Open Sans"/>
              </a:rPr>
              <a:t>2024/12/06</a:t>
            </a:r>
            <a:endParaRPr>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Google Shape;670;p28"/>
          <p:cNvSpPr txBox="1">
            <a:spLocks noGrp="1"/>
          </p:cNvSpPr>
          <p:nvPr>
            <p:ph type="title"/>
          </p:nvPr>
        </p:nvSpPr>
        <p:spPr>
          <a:xfrm>
            <a:off x="472799" y="377675"/>
            <a:ext cx="41679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Research Gap</a:t>
            </a:r>
            <a:endParaRPr sz="4000">
              <a:solidFill>
                <a:schemeClr val="dk1"/>
              </a:solidFill>
            </a:endParaRPr>
          </a:p>
        </p:txBody>
      </p:sp>
      <p:sp>
        <p:nvSpPr>
          <p:cNvPr id="671" name="Google Shape;671;p28"/>
          <p:cNvSpPr txBox="1"/>
          <p:nvPr/>
        </p:nvSpPr>
        <p:spPr>
          <a:xfrm>
            <a:off x="3552123" y="6277476"/>
            <a:ext cx="3517265" cy="264624"/>
          </a:xfrm>
          <a:prstGeom prst="rect">
            <a:avLst/>
          </a:prstGeom>
          <a:no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ITxxxxxxx</a:t>
            </a:r>
            <a:endParaRPr sz="1800">
              <a:solidFill>
                <a:schemeClr val="dk1"/>
              </a:solidFill>
              <a:latin typeface="Trebuchet MS"/>
              <a:ea typeface="Trebuchet MS"/>
              <a:cs typeface="Trebuchet MS"/>
              <a:sym typeface="Trebuchet MS"/>
            </a:endParaRPr>
          </a:p>
        </p:txBody>
      </p:sp>
      <p:sp>
        <p:nvSpPr>
          <p:cNvPr id="672" name="Google Shape;672;p28"/>
          <p:cNvSpPr txBox="1">
            <a:spLocks noGrp="1"/>
          </p:cNvSpPr>
          <p:nvPr>
            <p:ph type="dt" idx="10"/>
          </p:nvPr>
        </p:nvSpPr>
        <p:spPr>
          <a:xfrm>
            <a:off x="10839915" y="6274462"/>
            <a:ext cx="1130934"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2024/12/06</a:t>
            </a:r>
            <a:endParaRPr/>
          </a:p>
        </p:txBody>
      </p:sp>
      <p:sp>
        <p:nvSpPr>
          <p:cNvPr id="673" name="Google Shape;673;p28"/>
          <p:cNvSpPr txBox="1">
            <a:spLocks noGrp="1"/>
          </p:cNvSpPr>
          <p:nvPr>
            <p:ph type="ftr" idx="11"/>
          </p:nvPr>
        </p:nvSpPr>
        <p:spPr>
          <a:xfrm>
            <a:off x="7932210" y="6280558"/>
            <a:ext cx="1819275"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Project ID: R24-071</a:t>
            </a:r>
            <a:endParaRPr/>
          </a:p>
        </p:txBody>
      </p:sp>
      <p:grpSp>
        <p:nvGrpSpPr>
          <p:cNvPr id="674" name="Google Shape;674;p28"/>
          <p:cNvGrpSpPr/>
          <p:nvPr/>
        </p:nvGrpSpPr>
        <p:grpSpPr>
          <a:xfrm>
            <a:off x="0" y="6218695"/>
            <a:ext cx="12192000" cy="668655"/>
            <a:chOff x="0" y="6169535"/>
            <a:chExt cx="12192000" cy="668655"/>
          </a:xfrm>
        </p:grpSpPr>
        <p:sp>
          <p:nvSpPr>
            <p:cNvPr id="675" name="Google Shape;675;p28"/>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76" name="Google Shape;676;p28"/>
            <p:cNvPicPr preferRelativeResize="0"/>
            <p:nvPr/>
          </p:nvPicPr>
          <p:blipFill rotWithShape="1">
            <a:blip r:embed="rId3">
              <a:alphaModFix/>
            </a:blip>
            <a:srcRect/>
            <a:stretch/>
          </p:blipFill>
          <p:spPr>
            <a:xfrm>
              <a:off x="208502" y="6335653"/>
              <a:ext cx="1859168" cy="331995"/>
            </a:xfrm>
            <a:prstGeom prst="rect">
              <a:avLst/>
            </a:prstGeom>
            <a:solidFill>
              <a:srgbClr val="31859B"/>
            </a:solidFill>
            <a:ln>
              <a:noFill/>
            </a:ln>
          </p:spPr>
        </p:pic>
      </p:grpSp>
      <p:sp>
        <p:nvSpPr>
          <p:cNvPr id="677" name="Google Shape;677;p28"/>
          <p:cNvSpPr txBox="1"/>
          <p:nvPr/>
        </p:nvSpPr>
        <p:spPr>
          <a:xfrm>
            <a:off x="3552123" y="6348354"/>
            <a:ext cx="3517265" cy="541623"/>
          </a:xfrm>
          <a:prstGeom prst="rect">
            <a:avLst/>
          </a:prstGeom>
          <a:solidFill>
            <a:srgbClr val="31859B"/>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678" name="Google Shape;678;p28"/>
          <p:cNvSpPr txBox="1"/>
          <p:nvPr/>
        </p:nvSpPr>
        <p:spPr>
          <a:xfrm>
            <a:off x="10839915" y="6401785"/>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679" name="Google Shape;679;p28"/>
          <p:cNvSpPr txBox="1"/>
          <p:nvPr/>
        </p:nvSpPr>
        <p:spPr>
          <a:xfrm>
            <a:off x="7918099" y="6351437"/>
            <a:ext cx="2087385" cy="555280"/>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graphicFrame>
        <p:nvGraphicFramePr>
          <p:cNvPr id="680" name="Google Shape;680;p28"/>
          <p:cNvGraphicFramePr/>
          <p:nvPr/>
        </p:nvGraphicFramePr>
        <p:xfrm>
          <a:off x="472805" y="1216998"/>
          <a:ext cx="3000000" cy="3000000"/>
        </p:xfrm>
        <a:graphic>
          <a:graphicData uri="http://schemas.openxmlformats.org/drawingml/2006/table">
            <a:tbl>
              <a:tblPr firstRow="1" bandRow="1">
                <a:noFill/>
                <a:tableStyleId>{9BD2EF73-0B75-4E69-9B8E-56707E253735}</a:tableStyleId>
              </a:tblPr>
              <a:tblGrid>
                <a:gridCol w="2078675">
                  <a:extLst>
                    <a:ext uri="{9D8B030D-6E8A-4147-A177-3AD203B41FA5}">
                      <a16:colId xmlns:a16="http://schemas.microsoft.com/office/drawing/2014/main" val="20000"/>
                    </a:ext>
                  </a:extLst>
                </a:gridCol>
                <a:gridCol w="2005775">
                  <a:extLst>
                    <a:ext uri="{9D8B030D-6E8A-4147-A177-3AD203B41FA5}">
                      <a16:colId xmlns:a16="http://schemas.microsoft.com/office/drawing/2014/main" val="20001"/>
                    </a:ext>
                  </a:extLst>
                </a:gridCol>
                <a:gridCol w="1653400">
                  <a:extLst>
                    <a:ext uri="{9D8B030D-6E8A-4147-A177-3AD203B41FA5}">
                      <a16:colId xmlns:a16="http://schemas.microsoft.com/office/drawing/2014/main" val="20002"/>
                    </a:ext>
                  </a:extLst>
                </a:gridCol>
                <a:gridCol w="1912625">
                  <a:extLst>
                    <a:ext uri="{9D8B030D-6E8A-4147-A177-3AD203B41FA5}">
                      <a16:colId xmlns:a16="http://schemas.microsoft.com/office/drawing/2014/main" val="20003"/>
                    </a:ext>
                  </a:extLst>
                </a:gridCol>
                <a:gridCol w="1912625">
                  <a:extLst>
                    <a:ext uri="{9D8B030D-6E8A-4147-A177-3AD203B41FA5}">
                      <a16:colId xmlns:a16="http://schemas.microsoft.com/office/drawing/2014/main" val="20004"/>
                    </a:ext>
                  </a:extLst>
                </a:gridCol>
                <a:gridCol w="1912625">
                  <a:extLst>
                    <a:ext uri="{9D8B030D-6E8A-4147-A177-3AD203B41FA5}">
                      <a16:colId xmlns:a16="http://schemas.microsoft.com/office/drawing/2014/main" val="20005"/>
                    </a:ext>
                  </a:extLst>
                </a:gridCol>
              </a:tblGrid>
              <a:tr h="876125">
                <a:tc>
                  <a:txBody>
                    <a:bodyPr/>
                    <a:lstStyle/>
                    <a:p>
                      <a:pPr marL="119570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Aspect</a:t>
                      </a:r>
                      <a:endParaRPr sz="1800" u="none" strike="noStrike" cap="none">
                        <a:latin typeface="Calibri"/>
                        <a:ea typeface="Calibri"/>
                        <a:cs typeface="Calibri"/>
                        <a:sym typeface="Calibri"/>
                      </a:endParaRPr>
                    </a:p>
                    <a:p>
                      <a:pPr marL="143510" marR="0" lvl="0" indent="0" algn="l" rtl="0">
                        <a:lnSpc>
                          <a:spcPct val="100000"/>
                        </a:lnSpc>
                        <a:spcBef>
                          <a:spcPts val="25"/>
                        </a:spcBef>
                        <a:spcAft>
                          <a:spcPts val="0"/>
                        </a:spcAft>
                        <a:buNone/>
                      </a:pPr>
                      <a:r>
                        <a:rPr lang="en-US" sz="1800" b="1" u="none" strike="noStrike" cap="none">
                          <a:solidFill>
                            <a:schemeClr val="lt1"/>
                          </a:solidFill>
                          <a:latin typeface="Calibri"/>
                          <a:ea typeface="Calibri"/>
                          <a:cs typeface="Calibri"/>
                          <a:sym typeface="Calibri"/>
                        </a:rPr>
                        <a:t>Research</a:t>
                      </a:r>
                      <a:endParaRPr sz="1800" u="none" strike="noStrike" cap="none">
                        <a:solidFill>
                          <a:schemeClr val="lt1"/>
                        </a:solidFill>
                        <a:latin typeface="Calibri"/>
                        <a:ea typeface="Calibri"/>
                        <a:cs typeface="Calibri"/>
                        <a:sym typeface="Calibri"/>
                      </a:endParaRPr>
                    </a:p>
                  </a:txBody>
                  <a:tcPr marL="0" marR="0" marT="292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450850" marR="443230" lvl="0" indent="49530" algn="l" rtl="0">
                        <a:lnSpc>
                          <a:spcPct val="105499"/>
                        </a:lnSpc>
                        <a:spcBef>
                          <a:spcPts val="0"/>
                        </a:spcBef>
                        <a:spcAft>
                          <a:spcPts val="0"/>
                        </a:spcAft>
                        <a:buClr>
                          <a:schemeClr val="dk1"/>
                        </a:buClr>
                        <a:buSzPts val="2000"/>
                        <a:buFont typeface="Calibri"/>
                        <a:buNone/>
                      </a:pPr>
                      <a:r>
                        <a:rPr lang="en-US" sz="2000" b="1" u="none" strike="noStrike" cap="none">
                          <a:solidFill>
                            <a:schemeClr val="dk1"/>
                          </a:solidFill>
                        </a:rPr>
                        <a:t>Lung Cancer</a:t>
                      </a:r>
                      <a:endParaRPr/>
                    </a:p>
                    <a:p>
                      <a:pPr marL="450850" marR="443230" lvl="0" indent="49530" algn="l" rtl="0">
                        <a:lnSpc>
                          <a:spcPct val="105499"/>
                        </a:lnSpc>
                        <a:spcBef>
                          <a:spcPts val="365"/>
                        </a:spcBef>
                        <a:spcAft>
                          <a:spcPts val="0"/>
                        </a:spcAft>
                        <a:buClr>
                          <a:schemeClr val="dk1"/>
                        </a:buClr>
                        <a:buSzPts val="2000"/>
                        <a:buFont typeface="Calibri"/>
                        <a:buNone/>
                      </a:pPr>
                      <a:r>
                        <a:rPr lang="en-US" sz="2000" b="1" u="none" strike="noStrike" cap="none">
                          <a:solidFill>
                            <a:schemeClr val="dk1"/>
                          </a:solidFill>
                        </a:rPr>
                        <a:t>Comp</a:t>
                      </a:r>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424815" marR="415925" lvl="0" indent="147954" algn="l" rtl="0">
                        <a:lnSpc>
                          <a:spcPct val="117222"/>
                        </a:lnSpc>
                        <a:spcBef>
                          <a:spcPts val="0"/>
                        </a:spcBef>
                        <a:spcAft>
                          <a:spcPts val="0"/>
                        </a:spcAft>
                        <a:buClr>
                          <a:schemeClr val="dk1"/>
                        </a:buClr>
                        <a:buSzPts val="1800"/>
                        <a:buFont typeface="Calibri"/>
                        <a:buNone/>
                      </a:pPr>
                      <a:r>
                        <a:rPr lang="en-US" sz="1800" b="1" i="0" u="none" strike="noStrike" cap="none">
                          <a:solidFill>
                            <a:schemeClr val="dk1"/>
                          </a:solidFill>
                        </a:rPr>
                        <a:t>Complications other cancer</a:t>
                      </a:r>
                      <a:endParaRPr sz="1800" b="1" i="0" u="none" strike="noStrike" cap="none">
                        <a:solidFill>
                          <a:schemeClr val="dk1"/>
                        </a:solidFill>
                      </a:endParaRPr>
                    </a:p>
                    <a:p>
                      <a:pPr marL="424815" marR="415925" lvl="0" indent="147954" algn="l" rtl="0">
                        <a:lnSpc>
                          <a:spcPct val="117222"/>
                        </a:lnSpc>
                        <a:spcBef>
                          <a:spcPts val="0"/>
                        </a:spcBef>
                        <a:spcAft>
                          <a:spcPts val="0"/>
                        </a:spcAft>
                        <a:buClr>
                          <a:schemeClr val="dk1"/>
                        </a:buClr>
                        <a:buSzPts val="1800"/>
                        <a:buFont typeface="Calibri"/>
                        <a:buNone/>
                      </a:pPr>
                      <a:endParaRPr sz="1800" b="1"/>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0" marR="0" lvl="0" indent="0" algn="ctr" rtl="0">
                        <a:lnSpc>
                          <a:spcPct val="118611"/>
                        </a:lnSpc>
                        <a:spcBef>
                          <a:spcPts val="0"/>
                        </a:spcBef>
                        <a:spcAft>
                          <a:spcPts val="0"/>
                        </a:spcAft>
                        <a:buClr>
                          <a:schemeClr val="dk1"/>
                        </a:buClr>
                        <a:buSzPts val="1800"/>
                        <a:buFont typeface="Calibri"/>
                        <a:buNone/>
                      </a:pPr>
                      <a:r>
                        <a:rPr lang="en-US" sz="1800" b="1" i="0" u="none" strike="noStrike" cap="none">
                          <a:solidFill>
                            <a:schemeClr val="dk1"/>
                          </a:solidFill>
                        </a:rPr>
                        <a:t>Prediction of Severity of the Lung cancer</a:t>
                      </a:r>
                      <a:endParaRPr sz="1800" b="1" u="none" strike="noStrike" cap="none">
                        <a:solidFill>
                          <a:schemeClr val="dk1"/>
                        </a:solidFill>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u="none" strike="noStrike" cap="none">
                          <a:solidFill>
                            <a:schemeClr val="dk1"/>
                          </a:solidFill>
                        </a:rPr>
                        <a:t>Lung Cancer complication gap</a:t>
                      </a:r>
                      <a:endParaRPr sz="1800" u="none" strike="noStrike" cap="none">
                        <a:solidFill>
                          <a:schemeClr val="dk1"/>
                        </a:solidFill>
                      </a:endParaRPr>
                    </a:p>
                    <a:p>
                      <a:pPr marL="341630" marR="0" lvl="0" indent="0" algn="l" rtl="0">
                        <a:lnSpc>
                          <a:spcPct val="100000"/>
                        </a:lnSpc>
                        <a:spcBef>
                          <a:spcPts val="1335"/>
                        </a:spcBef>
                        <a:spcAft>
                          <a:spcPts val="0"/>
                        </a:spcAft>
                        <a:buSzPts val="1800"/>
                        <a:buFont typeface="Calibri"/>
                        <a:buNone/>
                      </a:pPr>
                      <a:endParaRPr sz="1800" b="1" u="none" strike="noStrike" cap="none">
                        <a:solidFill>
                          <a:srgbClr val="FFFFFF"/>
                        </a:solidFill>
                        <a:latin typeface="Calibri"/>
                        <a:ea typeface="Calibri"/>
                        <a:cs typeface="Calibri"/>
                        <a:sym typeface="Calibri"/>
                      </a:endParaRPr>
                    </a:p>
                  </a:txBody>
                  <a:tcPr marL="0" marR="0" marT="1695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628015" marR="415925" lvl="0" indent="-46355" algn="l" rtl="0">
                        <a:lnSpc>
                          <a:spcPct val="117222"/>
                        </a:lnSpc>
                        <a:spcBef>
                          <a:spcPts val="0"/>
                        </a:spcBef>
                        <a:spcAft>
                          <a:spcPts val="0"/>
                        </a:spcAft>
                        <a:buClr>
                          <a:schemeClr val="dk1"/>
                        </a:buClr>
                        <a:buSzPts val="1800"/>
                        <a:buFont typeface="Calibri"/>
                        <a:buNone/>
                      </a:pPr>
                      <a:r>
                        <a:rPr lang="en-US" sz="1800" b="1" u="none" strike="noStrike" cap="none">
                          <a:solidFill>
                            <a:schemeClr val="dk1"/>
                          </a:solidFill>
                          <a:latin typeface="Calibri"/>
                          <a:ea typeface="Calibri"/>
                          <a:cs typeface="Calibri"/>
                          <a:sym typeface="Calibri"/>
                        </a:rPr>
                        <a:t>NSCLC 360</a:t>
                      </a:r>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extLst>
                  <a:ext uri="{0D108BD9-81ED-4DB2-BD59-A6C34878D82A}">
                    <a16:rowId xmlns:a16="http://schemas.microsoft.com/office/drawing/2014/main" val="10000"/>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Identified compatible Dataset</a:t>
                      </a:r>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1"/>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Using Machine Learnig</a:t>
                      </a:r>
                      <a:endParaRPr sz="1800" b="1" u="none" strike="noStrike" cap="none">
                        <a:latin typeface="Calibri"/>
                        <a:ea typeface="Calibri"/>
                        <a:cs typeface="Calibri"/>
                        <a:sym typeface="Calibri"/>
                      </a:endParaRPr>
                    </a:p>
                  </a:txBody>
                  <a:tcPr marL="0" marR="0" marT="336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2"/>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Predicting Different Variables</a:t>
                      </a:r>
                      <a:endParaRPr sz="1800" u="none" strike="noStrike" cap="none">
                        <a:latin typeface="Calibri"/>
                        <a:ea typeface="Calibri"/>
                        <a:cs typeface="Calibri"/>
                        <a:sym typeface="Calibri"/>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3"/>
                  </a:ext>
                </a:extLst>
              </a:tr>
              <a:tr h="592725">
                <a:tc>
                  <a:txBody>
                    <a:bodyPr/>
                    <a:lstStyle/>
                    <a:p>
                      <a:pPr marL="91440" marR="0" lvl="0" indent="0" algn="l" rtl="0">
                        <a:lnSpc>
                          <a:spcPct val="100000"/>
                        </a:lnSpc>
                        <a:spcBef>
                          <a:spcPts val="0"/>
                        </a:spcBef>
                        <a:spcAft>
                          <a:spcPts val="0"/>
                        </a:spcAft>
                        <a:buSzPts val="1800"/>
                        <a:buFont typeface="Calibri"/>
                        <a:buNone/>
                      </a:pPr>
                      <a:r>
                        <a:rPr lang="en-US" sz="1800" b="1" u="none" strike="noStrike" cap="none">
                          <a:latin typeface="Calibri"/>
                          <a:ea typeface="Calibri"/>
                          <a:cs typeface="Calibri"/>
                          <a:sym typeface="Calibri"/>
                        </a:rPr>
                        <a:t>Integrating  Different Models</a:t>
                      </a:r>
                      <a:endParaRPr sz="1800" u="none" strike="noStrike" cap="none">
                        <a:latin typeface="Calibri"/>
                        <a:ea typeface="Calibri"/>
                        <a:cs typeface="Calibri"/>
                        <a:sym typeface="Calibri"/>
                      </a:endParaRPr>
                    </a:p>
                  </a:txBody>
                  <a:tcPr marL="0" marR="0" marT="343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4"/>
                  </a:ext>
                </a:extLst>
              </a:tr>
              <a:tr h="341500">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Integrating to Large System</a:t>
                      </a:r>
                      <a:endParaRPr sz="1800" b="1" u="none" strike="noStrike" cap="none">
                        <a:latin typeface="Calibri"/>
                        <a:ea typeface="Calibri"/>
                        <a:cs typeface="Calibri"/>
                        <a:sym typeface="Calibri"/>
                      </a:endParaRPr>
                    </a:p>
                  </a:txBody>
                  <a:tcPr marL="0" marR="0" marT="343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5"/>
                  </a:ext>
                </a:extLst>
              </a:tr>
            </a:tbl>
          </a:graphicData>
        </a:graphic>
      </p:graphicFrame>
      <p:pic>
        <p:nvPicPr>
          <p:cNvPr id="681" name="Google Shape;681;p28"/>
          <p:cNvPicPr preferRelativeResize="0"/>
          <p:nvPr/>
        </p:nvPicPr>
        <p:blipFill rotWithShape="1">
          <a:blip r:embed="rId4">
            <a:alphaModFix/>
          </a:blip>
          <a:srcRect/>
          <a:stretch/>
        </p:blipFill>
        <p:spPr>
          <a:xfrm>
            <a:off x="3368943" y="3609386"/>
            <a:ext cx="296993" cy="286571"/>
          </a:xfrm>
          <a:prstGeom prst="rect">
            <a:avLst/>
          </a:prstGeom>
          <a:noFill/>
          <a:ln>
            <a:noFill/>
          </a:ln>
        </p:spPr>
      </p:pic>
      <p:pic>
        <p:nvPicPr>
          <p:cNvPr id="682" name="Google Shape;682;p28"/>
          <p:cNvPicPr preferRelativeResize="0"/>
          <p:nvPr/>
        </p:nvPicPr>
        <p:blipFill rotWithShape="1">
          <a:blip r:embed="rId4">
            <a:alphaModFix/>
          </a:blip>
          <a:srcRect/>
          <a:stretch/>
        </p:blipFill>
        <p:spPr>
          <a:xfrm>
            <a:off x="3351604" y="4146858"/>
            <a:ext cx="296993" cy="286571"/>
          </a:xfrm>
          <a:prstGeom prst="rect">
            <a:avLst/>
          </a:prstGeom>
          <a:noFill/>
          <a:ln>
            <a:noFill/>
          </a:ln>
        </p:spPr>
      </p:pic>
      <p:pic>
        <p:nvPicPr>
          <p:cNvPr id="683" name="Google Shape;683;p28"/>
          <p:cNvPicPr preferRelativeResize="0"/>
          <p:nvPr/>
        </p:nvPicPr>
        <p:blipFill rotWithShape="1">
          <a:blip r:embed="rId4">
            <a:alphaModFix/>
          </a:blip>
          <a:srcRect/>
          <a:stretch/>
        </p:blipFill>
        <p:spPr>
          <a:xfrm>
            <a:off x="3345410" y="4814906"/>
            <a:ext cx="296993" cy="286571"/>
          </a:xfrm>
          <a:prstGeom prst="rect">
            <a:avLst/>
          </a:prstGeom>
          <a:noFill/>
          <a:ln>
            <a:noFill/>
          </a:ln>
        </p:spPr>
      </p:pic>
      <p:pic>
        <p:nvPicPr>
          <p:cNvPr id="684" name="Google Shape;684;p28"/>
          <p:cNvPicPr preferRelativeResize="0"/>
          <p:nvPr/>
        </p:nvPicPr>
        <p:blipFill rotWithShape="1">
          <a:blip r:embed="rId4">
            <a:alphaModFix/>
          </a:blip>
          <a:srcRect/>
          <a:stretch/>
        </p:blipFill>
        <p:spPr>
          <a:xfrm>
            <a:off x="3345409" y="5347225"/>
            <a:ext cx="296993" cy="286571"/>
          </a:xfrm>
          <a:prstGeom prst="rect">
            <a:avLst/>
          </a:prstGeom>
          <a:noFill/>
          <a:ln>
            <a:noFill/>
          </a:ln>
        </p:spPr>
      </p:pic>
      <p:pic>
        <p:nvPicPr>
          <p:cNvPr id="685" name="Google Shape;685;p28"/>
          <p:cNvPicPr preferRelativeResize="0"/>
          <p:nvPr/>
        </p:nvPicPr>
        <p:blipFill rotWithShape="1">
          <a:blip r:embed="rId5">
            <a:alphaModFix/>
          </a:blip>
          <a:srcRect/>
          <a:stretch/>
        </p:blipFill>
        <p:spPr>
          <a:xfrm>
            <a:off x="5145546" y="2919625"/>
            <a:ext cx="296993" cy="280285"/>
          </a:xfrm>
          <a:prstGeom prst="rect">
            <a:avLst/>
          </a:prstGeom>
          <a:noFill/>
          <a:ln>
            <a:noFill/>
          </a:ln>
        </p:spPr>
      </p:pic>
      <p:pic>
        <p:nvPicPr>
          <p:cNvPr id="686" name="Google Shape;686;p28"/>
          <p:cNvPicPr preferRelativeResize="0"/>
          <p:nvPr/>
        </p:nvPicPr>
        <p:blipFill rotWithShape="1">
          <a:blip r:embed="rId5">
            <a:alphaModFix/>
          </a:blip>
          <a:srcRect/>
          <a:stretch/>
        </p:blipFill>
        <p:spPr>
          <a:xfrm>
            <a:off x="5145546" y="3560911"/>
            <a:ext cx="296993" cy="280285"/>
          </a:xfrm>
          <a:prstGeom prst="rect">
            <a:avLst/>
          </a:prstGeom>
          <a:noFill/>
          <a:ln>
            <a:noFill/>
          </a:ln>
        </p:spPr>
      </p:pic>
      <p:pic>
        <p:nvPicPr>
          <p:cNvPr id="687" name="Google Shape;687;p28"/>
          <p:cNvPicPr preferRelativeResize="0"/>
          <p:nvPr/>
        </p:nvPicPr>
        <p:blipFill rotWithShape="1">
          <a:blip r:embed="rId5">
            <a:alphaModFix/>
          </a:blip>
          <a:srcRect/>
          <a:stretch/>
        </p:blipFill>
        <p:spPr>
          <a:xfrm>
            <a:off x="5161629" y="4766431"/>
            <a:ext cx="296993" cy="280285"/>
          </a:xfrm>
          <a:prstGeom prst="rect">
            <a:avLst/>
          </a:prstGeom>
          <a:noFill/>
          <a:ln>
            <a:noFill/>
          </a:ln>
        </p:spPr>
      </p:pic>
      <p:pic>
        <p:nvPicPr>
          <p:cNvPr id="688" name="Google Shape;688;p28"/>
          <p:cNvPicPr preferRelativeResize="0"/>
          <p:nvPr/>
        </p:nvPicPr>
        <p:blipFill rotWithShape="1">
          <a:blip r:embed="rId4">
            <a:alphaModFix/>
          </a:blip>
          <a:srcRect/>
          <a:stretch/>
        </p:blipFill>
        <p:spPr>
          <a:xfrm>
            <a:off x="5128207" y="4160528"/>
            <a:ext cx="296993" cy="286571"/>
          </a:xfrm>
          <a:prstGeom prst="rect">
            <a:avLst/>
          </a:prstGeom>
          <a:noFill/>
          <a:ln>
            <a:noFill/>
          </a:ln>
        </p:spPr>
      </p:pic>
      <p:pic>
        <p:nvPicPr>
          <p:cNvPr id="689" name="Google Shape;689;p28"/>
          <p:cNvPicPr preferRelativeResize="0"/>
          <p:nvPr/>
        </p:nvPicPr>
        <p:blipFill rotWithShape="1">
          <a:blip r:embed="rId4">
            <a:alphaModFix/>
          </a:blip>
          <a:srcRect/>
          <a:stretch/>
        </p:blipFill>
        <p:spPr>
          <a:xfrm>
            <a:off x="5161629" y="5374070"/>
            <a:ext cx="296993" cy="286571"/>
          </a:xfrm>
          <a:prstGeom prst="rect">
            <a:avLst/>
          </a:prstGeom>
          <a:noFill/>
          <a:ln>
            <a:noFill/>
          </a:ln>
        </p:spPr>
      </p:pic>
      <p:pic>
        <p:nvPicPr>
          <p:cNvPr id="690" name="Google Shape;690;p28"/>
          <p:cNvPicPr preferRelativeResize="0"/>
          <p:nvPr/>
        </p:nvPicPr>
        <p:blipFill rotWithShape="1">
          <a:blip r:embed="rId4">
            <a:alphaModFix/>
          </a:blip>
          <a:srcRect/>
          <a:stretch/>
        </p:blipFill>
        <p:spPr>
          <a:xfrm>
            <a:off x="6963816" y="4233054"/>
            <a:ext cx="296993" cy="286571"/>
          </a:xfrm>
          <a:prstGeom prst="rect">
            <a:avLst/>
          </a:prstGeom>
          <a:noFill/>
          <a:ln>
            <a:noFill/>
          </a:ln>
        </p:spPr>
      </p:pic>
      <p:pic>
        <p:nvPicPr>
          <p:cNvPr id="691" name="Google Shape;691;p28"/>
          <p:cNvPicPr preferRelativeResize="0"/>
          <p:nvPr/>
        </p:nvPicPr>
        <p:blipFill rotWithShape="1">
          <a:blip r:embed="rId4">
            <a:alphaModFix/>
          </a:blip>
          <a:srcRect/>
          <a:stretch/>
        </p:blipFill>
        <p:spPr>
          <a:xfrm>
            <a:off x="6963816" y="4762475"/>
            <a:ext cx="296993" cy="286571"/>
          </a:xfrm>
          <a:prstGeom prst="rect">
            <a:avLst/>
          </a:prstGeom>
          <a:noFill/>
          <a:ln>
            <a:noFill/>
          </a:ln>
        </p:spPr>
      </p:pic>
      <p:pic>
        <p:nvPicPr>
          <p:cNvPr id="692" name="Google Shape;692;p28"/>
          <p:cNvPicPr preferRelativeResize="0"/>
          <p:nvPr/>
        </p:nvPicPr>
        <p:blipFill rotWithShape="1">
          <a:blip r:embed="rId4">
            <a:alphaModFix/>
          </a:blip>
          <a:srcRect/>
          <a:stretch/>
        </p:blipFill>
        <p:spPr>
          <a:xfrm>
            <a:off x="6963816" y="5356612"/>
            <a:ext cx="296993" cy="286571"/>
          </a:xfrm>
          <a:prstGeom prst="rect">
            <a:avLst/>
          </a:prstGeom>
          <a:noFill/>
          <a:ln>
            <a:noFill/>
          </a:ln>
        </p:spPr>
      </p:pic>
      <p:pic>
        <p:nvPicPr>
          <p:cNvPr id="693" name="Google Shape;693;p28"/>
          <p:cNvPicPr preferRelativeResize="0"/>
          <p:nvPr/>
        </p:nvPicPr>
        <p:blipFill rotWithShape="1">
          <a:blip r:embed="rId5">
            <a:alphaModFix/>
          </a:blip>
          <a:srcRect/>
          <a:stretch/>
        </p:blipFill>
        <p:spPr>
          <a:xfrm>
            <a:off x="6963816" y="2937079"/>
            <a:ext cx="296993" cy="280285"/>
          </a:xfrm>
          <a:prstGeom prst="rect">
            <a:avLst/>
          </a:prstGeom>
          <a:noFill/>
          <a:ln>
            <a:noFill/>
          </a:ln>
        </p:spPr>
      </p:pic>
      <p:pic>
        <p:nvPicPr>
          <p:cNvPr id="694" name="Google Shape;694;p28"/>
          <p:cNvPicPr preferRelativeResize="0"/>
          <p:nvPr/>
        </p:nvPicPr>
        <p:blipFill rotWithShape="1">
          <a:blip r:embed="rId5">
            <a:alphaModFix/>
          </a:blip>
          <a:srcRect/>
          <a:stretch/>
        </p:blipFill>
        <p:spPr>
          <a:xfrm>
            <a:off x="6952750" y="3554275"/>
            <a:ext cx="296993" cy="280285"/>
          </a:xfrm>
          <a:prstGeom prst="rect">
            <a:avLst/>
          </a:prstGeom>
          <a:noFill/>
          <a:ln>
            <a:noFill/>
          </a:ln>
        </p:spPr>
      </p:pic>
      <p:pic>
        <p:nvPicPr>
          <p:cNvPr id="695" name="Google Shape;695;p28"/>
          <p:cNvPicPr preferRelativeResize="0"/>
          <p:nvPr/>
        </p:nvPicPr>
        <p:blipFill rotWithShape="1">
          <a:blip r:embed="rId5">
            <a:alphaModFix/>
          </a:blip>
          <a:srcRect/>
          <a:stretch/>
        </p:blipFill>
        <p:spPr>
          <a:xfrm>
            <a:off x="8843197" y="2928666"/>
            <a:ext cx="296993" cy="280285"/>
          </a:xfrm>
          <a:prstGeom prst="rect">
            <a:avLst/>
          </a:prstGeom>
          <a:noFill/>
          <a:ln>
            <a:noFill/>
          </a:ln>
        </p:spPr>
      </p:pic>
      <p:pic>
        <p:nvPicPr>
          <p:cNvPr id="696" name="Google Shape;696;p28"/>
          <p:cNvPicPr preferRelativeResize="0"/>
          <p:nvPr/>
        </p:nvPicPr>
        <p:blipFill rotWithShape="1">
          <a:blip r:embed="rId4">
            <a:alphaModFix/>
          </a:blip>
          <a:srcRect/>
          <a:stretch/>
        </p:blipFill>
        <p:spPr>
          <a:xfrm>
            <a:off x="8799425" y="4160645"/>
            <a:ext cx="296993" cy="286571"/>
          </a:xfrm>
          <a:prstGeom prst="rect">
            <a:avLst/>
          </a:prstGeom>
          <a:noFill/>
          <a:ln>
            <a:noFill/>
          </a:ln>
        </p:spPr>
      </p:pic>
      <p:pic>
        <p:nvPicPr>
          <p:cNvPr id="697" name="Google Shape;697;p28"/>
          <p:cNvPicPr preferRelativeResize="0"/>
          <p:nvPr/>
        </p:nvPicPr>
        <p:blipFill rotWithShape="1">
          <a:blip r:embed="rId4">
            <a:alphaModFix/>
          </a:blip>
          <a:srcRect/>
          <a:stretch/>
        </p:blipFill>
        <p:spPr>
          <a:xfrm>
            <a:off x="8843208" y="4761904"/>
            <a:ext cx="296993" cy="286571"/>
          </a:xfrm>
          <a:prstGeom prst="rect">
            <a:avLst/>
          </a:prstGeom>
          <a:noFill/>
          <a:ln>
            <a:noFill/>
          </a:ln>
        </p:spPr>
      </p:pic>
      <p:pic>
        <p:nvPicPr>
          <p:cNvPr id="698" name="Google Shape;698;p28"/>
          <p:cNvPicPr preferRelativeResize="0"/>
          <p:nvPr/>
        </p:nvPicPr>
        <p:blipFill rotWithShape="1">
          <a:blip r:embed="rId4">
            <a:alphaModFix/>
          </a:blip>
          <a:srcRect/>
          <a:stretch/>
        </p:blipFill>
        <p:spPr>
          <a:xfrm>
            <a:off x="8919466" y="5365051"/>
            <a:ext cx="296993" cy="286571"/>
          </a:xfrm>
          <a:prstGeom prst="rect">
            <a:avLst/>
          </a:prstGeom>
          <a:noFill/>
          <a:ln>
            <a:noFill/>
          </a:ln>
        </p:spPr>
      </p:pic>
      <p:pic>
        <p:nvPicPr>
          <p:cNvPr id="699" name="Google Shape;699;p28"/>
          <p:cNvPicPr preferRelativeResize="0"/>
          <p:nvPr/>
        </p:nvPicPr>
        <p:blipFill rotWithShape="1">
          <a:blip r:embed="rId5">
            <a:alphaModFix/>
          </a:blip>
          <a:srcRect/>
          <a:stretch/>
        </p:blipFill>
        <p:spPr>
          <a:xfrm>
            <a:off x="10875115" y="2954524"/>
            <a:ext cx="296993" cy="280285"/>
          </a:xfrm>
          <a:prstGeom prst="rect">
            <a:avLst/>
          </a:prstGeom>
          <a:noFill/>
          <a:ln>
            <a:noFill/>
          </a:ln>
        </p:spPr>
      </p:pic>
      <p:pic>
        <p:nvPicPr>
          <p:cNvPr id="700" name="Google Shape;700;p28"/>
          <p:cNvPicPr preferRelativeResize="0"/>
          <p:nvPr/>
        </p:nvPicPr>
        <p:blipFill rotWithShape="1">
          <a:blip r:embed="rId5">
            <a:alphaModFix/>
          </a:blip>
          <a:srcRect/>
          <a:stretch/>
        </p:blipFill>
        <p:spPr>
          <a:xfrm>
            <a:off x="10875115" y="3657366"/>
            <a:ext cx="296993" cy="280285"/>
          </a:xfrm>
          <a:prstGeom prst="rect">
            <a:avLst/>
          </a:prstGeom>
          <a:noFill/>
          <a:ln>
            <a:noFill/>
          </a:ln>
        </p:spPr>
      </p:pic>
      <p:pic>
        <p:nvPicPr>
          <p:cNvPr id="701" name="Google Shape;701;p28"/>
          <p:cNvPicPr preferRelativeResize="0"/>
          <p:nvPr/>
        </p:nvPicPr>
        <p:blipFill rotWithShape="1">
          <a:blip r:embed="rId5">
            <a:alphaModFix/>
          </a:blip>
          <a:srcRect/>
          <a:stretch/>
        </p:blipFill>
        <p:spPr>
          <a:xfrm>
            <a:off x="10875115" y="4220065"/>
            <a:ext cx="296993" cy="280285"/>
          </a:xfrm>
          <a:prstGeom prst="rect">
            <a:avLst/>
          </a:prstGeom>
          <a:noFill/>
          <a:ln>
            <a:noFill/>
          </a:ln>
        </p:spPr>
      </p:pic>
      <p:pic>
        <p:nvPicPr>
          <p:cNvPr id="702" name="Google Shape;702;p28"/>
          <p:cNvPicPr preferRelativeResize="0"/>
          <p:nvPr/>
        </p:nvPicPr>
        <p:blipFill rotWithShape="1">
          <a:blip r:embed="rId5">
            <a:alphaModFix/>
          </a:blip>
          <a:srcRect/>
          <a:stretch/>
        </p:blipFill>
        <p:spPr>
          <a:xfrm>
            <a:off x="10875115" y="4782764"/>
            <a:ext cx="296993" cy="280285"/>
          </a:xfrm>
          <a:prstGeom prst="rect">
            <a:avLst/>
          </a:prstGeom>
          <a:noFill/>
          <a:ln>
            <a:noFill/>
          </a:ln>
        </p:spPr>
      </p:pic>
      <p:pic>
        <p:nvPicPr>
          <p:cNvPr id="703" name="Google Shape;703;p28"/>
          <p:cNvPicPr preferRelativeResize="0"/>
          <p:nvPr/>
        </p:nvPicPr>
        <p:blipFill rotWithShape="1">
          <a:blip r:embed="rId5">
            <a:alphaModFix/>
          </a:blip>
          <a:srcRect/>
          <a:stretch/>
        </p:blipFill>
        <p:spPr>
          <a:xfrm>
            <a:off x="10875115" y="5345463"/>
            <a:ext cx="296993" cy="280285"/>
          </a:xfrm>
          <a:prstGeom prst="rect">
            <a:avLst/>
          </a:prstGeom>
          <a:noFill/>
          <a:ln>
            <a:noFill/>
          </a:ln>
        </p:spPr>
      </p:pic>
      <p:pic>
        <p:nvPicPr>
          <p:cNvPr id="704" name="Google Shape;704;p28"/>
          <p:cNvPicPr preferRelativeResize="0"/>
          <p:nvPr/>
        </p:nvPicPr>
        <p:blipFill rotWithShape="1">
          <a:blip r:embed="rId5">
            <a:alphaModFix/>
          </a:blip>
          <a:srcRect/>
          <a:stretch/>
        </p:blipFill>
        <p:spPr>
          <a:xfrm>
            <a:off x="3338361" y="2968099"/>
            <a:ext cx="296993" cy="280285"/>
          </a:xfrm>
          <a:prstGeom prst="rect">
            <a:avLst/>
          </a:prstGeom>
          <a:noFill/>
          <a:ln>
            <a:noFill/>
          </a:ln>
        </p:spPr>
      </p:pic>
      <p:pic>
        <p:nvPicPr>
          <p:cNvPr id="705" name="Google Shape;705;p28"/>
          <p:cNvPicPr preferRelativeResize="0"/>
          <p:nvPr/>
        </p:nvPicPr>
        <p:blipFill rotWithShape="1">
          <a:blip r:embed="rId5">
            <a:alphaModFix/>
          </a:blip>
          <a:srcRect/>
          <a:stretch/>
        </p:blipFill>
        <p:spPr>
          <a:xfrm>
            <a:off x="8873778" y="3565700"/>
            <a:ext cx="296993" cy="2802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Google Shape;710;g31f2f1c02da_3_0"/>
          <p:cNvSpPr txBox="1">
            <a:spLocks noGrp="1"/>
          </p:cNvSpPr>
          <p:nvPr>
            <p:ph type="title"/>
          </p:nvPr>
        </p:nvSpPr>
        <p:spPr>
          <a:xfrm>
            <a:off x="458693" y="765555"/>
            <a:ext cx="8803500" cy="1121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Methodology – </a:t>
            </a:r>
            <a:r>
              <a:rPr lang="en-US" sz="3200">
                <a:solidFill>
                  <a:schemeClr val="dk1"/>
                </a:solidFill>
                <a:latin typeface="Arial"/>
                <a:ea typeface="Arial"/>
                <a:cs typeface="Arial"/>
                <a:sym typeface="Arial"/>
              </a:rPr>
              <a:t>Technologies &amp; Techniques</a:t>
            </a:r>
            <a:endParaRPr/>
          </a:p>
        </p:txBody>
      </p:sp>
      <p:grpSp>
        <p:nvGrpSpPr>
          <p:cNvPr id="711" name="Google Shape;711;g31f2f1c02da_3_0"/>
          <p:cNvGrpSpPr/>
          <p:nvPr/>
        </p:nvGrpSpPr>
        <p:grpSpPr>
          <a:xfrm>
            <a:off x="1840655" y="1791377"/>
            <a:ext cx="3275965" cy="3547111"/>
            <a:chOff x="1840655" y="1791377"/>
            <a:chExt cx="3275965" cy="3547111"/>
          </a:xfrm>
        </p:grpSpPr>
        <p:sp>
          <p:nvSpPr>
            <p:cNvPr id="712" name="Google Shape;712;g31f2f1c02da_3_0"/>
            <p:cNvSpPr/>
            <p:nvPr/>
          </p:nvSpPr>
          <p:spPr>
            <a:xfrm>
              <a:off x="1840655" y="1791378"/>
              <a:ext cx="3275965" cy="3547110"/>
            </a:xfrm>
            <a:custGeom>
              <a:avLst/>
              <a:gdLst/>
              <a:ahLst/>
              <a:cxnLst/>
              <a:rect l="l" t="t" r="r" b="b"/>
              <a:pathLst>
                <a:path w="3275965" h="3547110" extrusionOk="0">
                  <a:moveTo>
                    <a:pt x="3275463" y="0"/>
                  </a:moveTo>
                  <a:lnTo>
                    <a:pt x="545919" y="0"/>
                  </a:lnTo>
                  <a:lnTo>
                    <a:pt x="498815" y="2003"/>
                  </a:lnTo>
                  <a:lnTo>
                    <a:pt x="452824" y="7906"/>
                  </a:lnTo>
                  <a:lnTo>
                    <a:pt x="408109" y="17542"/>
                  </a:lnTo>
                  <a:lnTo>
                    <a:pt x="364835" y="30750"/>
                  </a:lnTo>
                  <a:lnTo>
                    <a:pt x="323164" y="47364"/>
                  </a:lnTo>
                  <a:lnTo>
                    <a:pt x="283262" y="67222"/>
                  </a:lnTo>
                  <a:lnTo>
                    <a:pt x="245293" y="90158"/>
                  </a:lnTo>
                  <a:lnTo>
                    <a:pt x="209418" y="116010"/>
                  </a:lnTo>
                  <a:lnTo>
                    <a:pt x="175804" y="144613"/>
                  </a:lnTo>
                  <a:lnTo>
                    <a:pt x="144614" y="175804"/>
                  </a:lnTo>
                  <a:lnTo>
                    <a:pt x="116010" y="209418"/>
                  </a:lnTo>
                  <a:lnTo>
                    <a:pt x="90159" y="245292"/>
                  </a:lnTo>
                  <a:lnTo>
                    <a:pt x="67222" y="283262"/>
                  </a:lnTo>
                  <a:lnTo>
                    <a:pt x="47365" y="323163"/>
                  </a:lnTo>
                  <a:lnTo>
                    <a:pt x="30750" y="364833"/>
                  </a:lnTo>
                  <a:lnTo>
                    <a:pt x="17543" y="408108"/>
                  </a:lnTo>
                  <a:lnTo>
                    <a:pt x="7906" y="452823"/>
                  </a:lnTo>
                  <a:lnTo>
                    <a:pt x="2003" y="498814"/>
                  </a:lnTo>
                  <a:lnTo>
                    <a:pt x="0" y="545918"/>
                  </a:lnTo>
                  <a:lnTo>
                    <a:pt x="0" y="3000613"/>
                  </a:lnTo>
                  <a:lnTo>
                    <a:pt x="2003" y="3047717"/>
                  </a:lnTo>
                  <a:lnTo>
                    <a:pt x="7906" y="3093709"/>
                  </a:lnTo>
                  <a:lnTo>
                    <a:pt x="17543" y="3138423"/>
                  </a:lnTo>
                  <a:lnTo>
                    <a:pt x="30750" y="3181698"/>
                  </a:lnTo>
                  <a:lnTo>
                    <a:pt x="47365" y="3223368"/>
                  </a:lnTo>
                  <a:lnTo>
                    <a:pt x="67222" y="3263270"/>
                  </a:lnTo>
                  <a:lnTo>
                    <a:pt x="90159" y="3301240"/>
                  </a:lnTo>
                  <a:lnTo>
                    <a:pt x="116010" y="3337114"/>
                  </a:lnTo>
                  <a:lnTo>
                    <a:pt x="144614" y="3370728"/>
                  </a:lnTo>
                  <a:lnTo>
                    <a:pt x="175804" y="3401919"/>
                  </a:lnTo>
                  <a:lnTo>
                    <a:pt x="209418" y="3430522"/>
                  </a:lnTo>
                  <a:lnTo>
                    <a:pt x="245293" y="3456374"/>
                  </a:lnTo>
                  <a:lnTo>
                    <a:pt x="283262" y="3479310"/>
                  </a:lnTo>
                  <a:lnTo>
                    <a:pt x="323164" y="3499168"/>
                  </a:lnTo>
                  <a:lnTo>
                    <a:pt x="364835" y="3515782"/>
                  </a:lnTo>
                  <a:lnTo>
                    <a:pt x="408109" y="3528990"/>
                  </a:lnTo>
                  <a:lnTo>
                    <a:pt x="452824" y="3538627"/>
                  </a:lnTo>
                  <a:lnTo>
                    <a:pt x="498815" y="3544529"/>
                  </a:lnTo>
                  <a:lnTo>
                    <a:pt x="545919" y="3546533"/>
                  </a:lnTo>
                  <a:lnTo>
                    <a:pt x="3275463" y="3546533"/>
                  </a:lnTo>
                  <a:lnTo>
                    <a:pt x="3275463" y="0"/>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713;g31f2f1c02da_3_0"/>
            <p:cNvSpPr/>
            <p:nvPr/>
          </p:nvSpPr>
          <p:spPr>
            <a:xfrm>
              <a:off x="1840655" y="1791377"/>
              <a:ext cx="3275965" cy="3547110"/>
            </a:xfrm>
            <a:custGeom>
              <a:avLst/>
              <a:gdLst/>
              <a:ahLst/>
              <a:cxnLst/>
              <a:rect l="l" t="t" r="r" b="b"/>
              <a:pathLst>
                <a:path w="3275965" h="3547110" extrusionOk="0">
                  <a:moveTo>
                    <a:pt x="0" y="3000614"/>
                  </a:moveTo>
                  <a:lnTo>
                    <a:pt x="0" y="545920"/>
                  </a:lnTo>
                  <a:lnTo>
                    <a:pt x="2003" y="498815"/>
                  </a:lnTo>
                  <a:lnTo>
                    <a:pt x="7906" y="452824"/>
                  </a:lnTo>
                  <a:lnTo>
                    <a:pt x="17543" y="408109"/>
                  </a:lnTo>
                  <a:lnTo>
                    <a:pt x="30750" y="364834"/>
                  </a:lnTo>
                  <a:lnTo>
                    <a:pt x="47365" y="323164"/>
                  </a:lnTo>
                  <a:lnTo>
                    <a:pt x="67222" y="283262"/>
                  </a:lnTo>
                  <a:lnTo>
                    <a:pt x="90159" y="245292"/>
                  </a:lnTo>
                  <a:lnTo>
                    <a:pt x="116010" y="209418"/>
                  </a:lnTo>
                  <a:lnTo>
                    <a:pt x="144614" y="175804"/>
                  </a:lnTo>
                  <a:lnTo>
                    <a:pt x="175804" y="144613"/>
                  </a:lnTo>
                  <a:lnTo>
                    <a:pt x="209418" y="116010"/>
                  </a:lnTo>
                  <a:lnTo>
                    <a:pt x="245292" y="90158"/>
                  </a:lnTo>
                  <a:lnTo>
                    <a:pt x="283262" y="67222"/>
                  </a:lnTo>
                  <a:lnTo>
                    <a:pt x="323164" y="47365"/>
                  </a:lnTo>
                  <a:lnTo>
                    <a:pt x="364834" y="30750"/>
                  </a:lnTo>
                  <a:lnTo>
                    <a:pt x="408109" y="17543"/>
                  </a:lnTo>
                  <a:lnTo>
                    <a:pt x="452824" y="7906"/>
                  </a:lnTo>
                  <a:lnTo>
                    <a:pt x="498815" y="2003"/>
                  </a:lnTo>
                  <a:lnTo>
                    <a:pt x="545919" y="0"/>
                  </a:lnTo>
                  <a:lnTo>
                    <a:pt x="3275463" y="0"/>
                  </a:lnTo>
                  <a:lnTo>
                    <a:pt x="3275463" y="3546534"/>
                  </a:lnTo>
                  <a:lnTo>
                    <a:pt x="545919" y="3546534"/>
                  </a:lnTo>
                  <a:lnTo>
                    <a:pt x="498815" y="3544530"/>
                  </a:lnTo>
                  <a:lnTo>
                    <a:pt x="452824" y="3538627"/>
                  </a:lnTo>
                  <a:lnTo>
                    <a:pt x="408109" y="3528991"/>
                  </a:lnTo>
                  <a:lnTo>
                    <a:pt x="364834" y="3515783"/>
                  </a:lnTo>
                  <a:lnTo>
                    <a:pt x="323164" y="3499168"/>
                  </a:lnTo>
                  <a:lnTo>
                    <a:pt x="283262" y="3479311"/>
                  </a:lnTo>
                  <a:lnTo>
                    <a:pt x="245292" y="3456374"/>
                  </a:lnTo>
                  <a:lnTo>
                    <a:pt x="209418" y="3430523"/>
                  </a:lnTo>
                  <a:lnTo>
                    <a:pt x="175804" y="3401920"/>
                  </a:lnTo>
                  <a:lnTo>
                    <a:pt x="144614" y="3370729"/>
                  </a:lnTo>
                  <a:lnTo>
                    <a:pt x="116010" y="3337115"/>
                  </a:lnTo>
                  <a:lnTo>
                    <a:pt x="90159" y="3301241"/>
                  </a:lnTo>
                  <a:lnTo>
                    <a:pt x="67222" y="3263271"/>
                  </a:lnTo>
                  <a:lnTo>
                    <a:pt x="47365" y="3223369"/>
                  </a:lnTo>
                  <a:lnTo>
                    <a:pt x="30750" y="3181699"/>
                  </a:lnTo>
                  <a:lnTo>
                    <a:pt x="17543" y="3138424"/>
                  </a:lnTo>
                  <a:lnTo>
                    <a:pt x="7906" y="3093709"/>
                  </a:lnTo>
                  <a:lnTo>
                    <a:pt x="2003" y="3047718"/>
                  </a:lnTo>
                  <a:lnTo>
                    <a:pt x="0" y="3000614"/>
                  </a:lnTo>
                  <a:close/>
                </a:path>
              </a:pathLst>
            </a:custGeom>
            <a:no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14" name="Google Shape;714;g31f2f1c02da_3_0"/>
          <p:cNvGrpSpPr/>
          <p:nvPr/>
        </p:nvGrpSpPr>
        <p:grpSpPr>
          <a:xfrm>
            <a:off x="7053128" y="1791378"/>
            <a:ext cx="3275965" cy="3547110"/>
            <a:chOff x="7053128" y="1791378"/>
            <a:chExt cx="3275965" cy="3547110"/>
          </a:xfrm>
        </p:grpSpPr>
        <p:sp>
          <p:nvSpPr>
            <p:cNvPr id="715" name="Google Shape;715;g31f2f1c02da_3_0"/>
            <p:cNvSpPr/>
            <p:nvPr/>
          </p:nvSpPr>
          <p:spPr>
            <a:xfrm>
              <a:off x="7053128" y="1791378"/>
              <a:ext cx="3275965" cy="3547110"/>
            </a:xfrm>
            <a:custGeom>
              <a:avLst/>
              <a:gdLst/>
              <a:ahLst/>
              <a:cxnLst/>
              <a:rect l="l" t="t" r="r" b="b"/>
              <a:pathLst>
                <a:path w="3275965" h="3547110" extrusionOk="0">
                  <a:moveTo>
                    <a:pt x="2729543" y="0"/>
                  </a:moveTo>
                  <a:lnTo>
                    <a:pt x="0" y="0"/>
                  </a:lnTo>
                  <a:lnTo>
                    <a:pt x="0" y="3546534"/>
                  </a:lnTo>
                  <a:lnTo>
                    <a:pt x="2729543" y="3546534"/>
                  </a:lnTo>
                  <a:lnTo>
                    <a:pt x="2776647" y="3544530"/>
                  </a:lnTo>
                  <a:lnTo>
                    <a:pt x="2822639" y="3538628"/>
                  </a:lnTo>
                  <a:lnTo>
                    <a:pt x="2867353" y="3528991"/>
                  </a:lnTo>
                  <a:lnTo>
                    <a:pt x="2910628" y="3515784"/>
                  </a:lnTo>
                  <a:lnTo>
                    <a:pt x="2952298" y="3499169"/>
                  </a:lnTo>
                  <a:lnTo>
                    <a:pt x="2992200" y="3479312"/>
                  </a:lnTo>
                  <a:lnTo>
                    <a:pt x="3030170" y="3456375"/>
                  </a:lnTo>
                  <a:lnTo>
                    <a:pt x="3066044" y="3430523"/>
                  </a:lnTo>
                  <a:lnTo>
                    <a:pt x="3099658" y="3401920"/>
                  </a:lnTo>
                  <a:lnTo>
                    <a:pt x="3130849" y="3370729"/>
                  </a:lnTo>
                  <a:lnTo>
                    <a:pt x="3159452" y="3337115"/>
                  </a:lnTo>
                  <a:lnTo>
                    <a:pt x="3185304" y="3301241"/>
                  </a:lnTo>
                  <a:lnTo>
                    <a:pt x="3208240" y="3263271"/>
                  </a:lnTo>
                  <a:lnTo>
                    <a:pt x="3228098" y="3223369"/>
                  </a:lnTo>
                  <a:lnTo>
                    <a:pt x="3244712" y="3181699"/>
                  </a:lnTo>
                  <a:lnTo>
                    <a:pt x="3257920" y="3138425"/>
                  </a:lnTo>
                  <a:lnTo>
                    <a:pt x="3267557" y="3093710"/>
                  </a:lnTo>
                  <a:lnTo>
                    <a:pt x="3273459" y="3047719"/>
                  </a:lnTo>
                  <a:lnTo>
                    <a:pt x="3275463" y="3000615"/>
                  </a:lnTo>
                  <a:lnTo>
                    <a:pt x="3275463" y="545919"/>
                  </a:lnTo>
                  <a:lnTo>
                    <a:pt x="3273459" y="498815"/>
                  </a:lnTo>
                  <a:lnTo>
                    <a:pt x="3267557" y="452824"/>
                  </a:lnTo>
                  <a:lnTo>
                    <a:pt x="3257920" y="408109"/>
                  </a:lnTo>
                  <a:lnTo>
                    <a:pt x="3244712" y="364835"/>
                  </a:lnTo>
                  <a:lnTo>
                    <a:pt x="3228098" y="323164"/>
                  </a:lnTo>
                  <a:lnTo>
                    <a:pt x="3208240" y="283262"/>
                  </a:lnTo>
                  <a:lnTo>
                    <a:pt x="3185304" y="245293"/>
                  </a:lnTo>
                  <a:lnTo>
                    <a:pt x="3159452" y="209418"/>
                  </a:lnTo>
                  <a:lnTo>
                    <a:pt x="3130849" y="175804"/>
                  </a:lnTo>
                  <a:lnTo>
                    <a:pt x="3099658" y="144614"/>
                  </a:lnTo>
                  <a:lnTo>
                    <a:pt x="3066044" y="116010"/>
                  </a:lnTo>
                  <a:lnTo>
                    <a:pt x="3030170" y="90159"/>
                  </a:lnTo>
                  <a:lnTo>
                    <a:pt x="2992200" y="67222"/>
                  </a:lnTo>
                  <a:lnTo>
                    <a:pt x="2952298" y="47365"/>
                  </a:lnTo>
                  <a:lnTo>
                    <a:pt x="2910628" y="30750"/>
                  </a:lnTo>
                  <a:lnTo>
                    <a:pt x="2867353" y="17543"/>
                  </a:lnTo>
                  <a:lnTo>
                    <a:pt x="2822639" y="7906"/>
                  </a:lnTo>
                  <a:lnTo>
                    <a:pt x="2776647" y="2003"/>
                  </a:lnTo>
                  <a:lnTo>
                    <a:pt x="2729543" y="0"/>
                  </a:lnTo>
                  <a:close/>
                </a:path>
              </a:pathLst>
            </a:custGeom>
            <a:solidFill>
              <a:srgbClr val="31859C"/>
            </a:solidFill>
            <a:ln w="9525" cap="flat" cmpd="sng">
              <a:solidFill>
                <a:srgbClr val="4472C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6" name="Google Shape;716;g31f2f1c02da_3_0"/>
            <p:cNvSpPr/>
            <p:nvPr/>
          </p:nvSpPr>
          <p:spPr>
            <a:xfrm>
              <a:off x="7053128" y="1791378"/>
              <a:ext cx="3275965" cy="3547110"/>
            </a:xfrm>
            <a:custGeom>
              <a:avLst/>
              <a:gdLst/>
              <a:ahLst/>
              <a:cxnLst/>
              <a:rect l="l" t="t" r="r" b="b"/>
              <a:pathLst>
                <a:path w="3275965" h="3547110" extrusionOk="0">
                  <a:moveTo>
                    <a:pt x="3275463" y="545919"/>
                  </a:moveTo>
                  <a:lnTo>
                    <a:pt x="3275463" y="3000614"/>
                  </a:lnTo>
                  <a:lnTo>
                    <a:pt x="3273459" y="3047718"/>
                  </a:lnTo>
                  <a:lnTo>
                    <a:pt x="3267556" y="3093709"/>
                  </a:lnTo>
                  <a:lnTo>
                    <a:pt x="3257920" y="3138424"/>
                  </a:lnTo>
                  <a:lnTo>
                    <a:pt x="3244712" y="3181699"/>
                  </a:lnTo>
                  <a:lnTo>
                    <a:pt x="3228097" y="3223369"/>
                  </a:lnTo>
                  <a:lnTo>
                    <a:pt x="3208240" y="3263271"/>
                  </a:lnTo>
                  <a:lnTo>
                    <a:pt x="3185303" y="3301241"/>
                  </a:lnTo>
                  <a:lnTo>
                    <a:pt x="3159452" y="3337115"/>
                  </a:lnTo>
                  <a:lnTo>
                    <a:pt x="3130849" y="3370729"/>
                  </a:lnTo>
                  <a:lnTo>
                    <a:pt x="3099658" y="3401920"/>
                  </a:lnTo>
                  <a:lnTo>
                    <a:pt x="3066044" y="3430523"/>
                  </a:lnTo>
                  <a:lnTo>
                    <a:pt x="3030170" y="3456375"/>
                  </a:lnTo>
                  <a:lnTo>
                    <a:pt x="2992200" y="3479311"/>
                  </a:lnTo>
                  <a:lnTo>
                    <a:pt x="2952298" y="3499169"/>
                  </a:lnTo>
                  <a:lnTo>
                    <a:pt x="2910628" y="3515783"/>
                  </a:lnTo>
                  <a:lnTo>
                    <a:pt x="2867353" y="3528991"/>
                  </a:lnTo>
                  <a:lnTo>
                    <a:pt x="2822638" y="3538627"/>
                  </a:lnTo>
                  <a:lnTo>
                    <a:pt x="2776647" y="3544530"/>
                  </a:lnTo>
                  <a:lnTo>
                    <a:pt x="2729543" y="3546534"/>
                  </a:lnTo>
                  <a:lnTo>
                    <a:pt x="0" y="3546534"/>
                  </a:lnTo>
                  <a:lnTo>
                    <a:pt x="0" y="0"/>
                  </a:lnTo>
                  <a:lnTo>
                    <a:pt x="2729543" y="0"/>
                  </a:lnTo>
                  <a:lnTo>
                    <a:pt x="2776647" y="2003"/>
                  </a:lnTo>
                  <a:lnTo>
                    <a:pt x="2822638" y="7906"/>
                  </a:lnTo>
                  <a:lnTo>
                    <a:pt x="2867353" y="17543"/>
                  </a:lnTo>
                  <a:lnTo>
                    <a:pt x="2910628" y="30750"/>
                  </a:lnTo>
                  <a:lnTo>
                    <a:pt x="2952298" y="47365"/>
                  </a:lnTo>
                  <a:lnTo>
                    <a:pt x="2992200" y="67222"/>
                  </a:lnTo>
                  <a:lnTo>
                    <a:pt x="3030170" y="90159"/>
                  </a:lnTo>
                  <a:lnTo>
                    <a:pt x="3066044" y="116010"/>
                  </a:lnTo>
                  <a:lnTo>
                    <a:pt x="3099658" y="144614"/>
                  </a:lnTo>
                  <a:lnTo>
                    <a:pt x="3130849" y="175804"/>
                  </a:lnTo>
                  <a:lnTo>
                    <a:pt x="3159452" y="209418"/>
                  </a:lnTo>
                  <a:lnTo>
                    <a:pt x="3185303" y="245292"/>
                  </a:lnTo>
                  <a:lnTo>
                    <a:pt x="3208240" y="283262"/>
                  </a:lnTo>
                  <a:lnTo>
                    <a:pt x="3228097" y="323164"/>
                  </a:lnTo>
                  <a:lnTo>
                    <a:pt x="3244712" y="364834"/>
                  </a:lnTo>
                  <a:lnTo>
                    <a:pt x="3257920" y="408109"/>
                  </a:lnTo>
                  <a:lnTo>
                    <a:pt x="3267556" y="452824"/>
                  </a:lnTo>
                  <a:lnTo>
                    <a:pt x="3273459" y="498815"/>
                  </a:lnTo>
                  <a:lnTo>
                    <a:pt x="3275463" y="545919"/>
                  </a:lnTo>
                  <a:close/>
                </a:path>
              </a:pathLst>
            </a:custGeom>
            <a:no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717" name="Google Shape;717;g31f2f1c02da_3_0"/>
          <p:cNvPicPr preferRelativeResize="0"/>
          <p:nvPr/>
        </p:nvPicPr>
        <p:blipFill rotWithShape="1">
          <a:blip r:embed="rId3">
            <a:alphaModFix/>
          </a:blip>
          <a:srcRect/>
          <a:stretch/>
        </p:blipFill>
        <p:spPr>
          <a:xfrm>
            <a:off x="5245787" y="2743200"/>
            <a:ext cx="1684616" cy="1692320"/>
          </a:xfrm>
          <a:prstGeom prst="rect">
            <a:avLst/>
          </a:prstGeom>
          <a:noFill/>
          <a:ln>
            <a:noFill/>
          </a:ln>
        </p:spPr>
      </p:pic>
      <p:sp>
        <p:nvSpPr>
          <p:cNvPr id="718" name="Google Shape;718;g31f2f1c02da_3_0"/>
          <p:cNvSpPr txBox="1"/>
          <p:nvPr/>
        </p:nvSpPr>
        <p:spPr>
          <a:xfrm>
            <a:off x="2411349" y="2089825"/>
            <a:ext cx="2356500" cy="431100"/>
          </a:xfrm>
          <a:prstGeom prst="rect">
            <a:avLst/>
          </a:prstGeom>
          <a:solidFill>
            <a:srgbClr val="31859C"/>
          </a:solidFill>
          <a:ln>
            <a:noFill/>
          </a:ln>
        </p:spPr>
        <p:txBody>
          <a:bodyPr spcFirstLastPara="1" wrap="square" lIns="0" tIns="0" rIns="0" bIns="0" anchor="t" anchorCtr="0">
            <a:spAutoFit/>
          </a:bodyPr>
          <a:lstStyle/>
          <a:p>
            <a:pPr marL="0" marR="0" lvl="0" indent="0" algn="l" rtl="0">
              <a:lnSpc>
                <a:spcPct val="112857"/>
              </a:lnSpc>
              <a:spcBef>
                <a:spcPts val="0"/>
              </a:spcBef>
              <a:spcAft>
                <a:spcPts val="0"/>
              </a:spcAft>
              <a:buNone/>
            </a:pPr>
            <a:r>
              <a:rPr lang="en-US" sz="2800" b="1" i="1">
                <a:solidFill>
                  <a:schemeClr val="dk1"/>
                </a:solidFill>
                <a:latin typeface="Trebuchet MS"/>
                <a:ea typeface="Trebuchet MS"/>
                <a:cs typeface="Trebuchet MS"/>
                <a:sym typeface="Trebuchet MS"/>
              </a:rPr>
              <a:t>Technologies</a:t>
            </a:r>
            <a:endParaRPr sz="2800">
              <a:solidFill>
                <a:schemeClr val="dk1"/>
              </a:solidFill>
              <a:latin typeface="Trebuchet MS"/>
              <a:ea typeface="Trebuchet MS"/>
              <a:cs typeface="Trebuchet MS"/>
              <a:sym typeface="Trebuchet MS"/>
            </a:endParaRPr>
          </a:p>
        </p:txBody>
      </p:sp>
      <p:sp>
        <p:nvSpPr>
          <p:cNvPr id="719" name="Google Shape;719;g31f2f1c02da_3_0"/>
          <p:cNvSpPr txBox="1"/>
          <p:nvPr/>
        </p:nvSpPr>
        <p:spPr>
          <a:xfrm>
            <a:off x="7735579" y="2092750"/>
            <a:ext cx="2852100" cy="431100"/>
          </a:xfrm>
          <a:prstGeom prst="rect">
            <a:avLst/>
          </a:prstGeom>
          <a:solidFill>
            <a:srgbClr val="31859C"/>
          </a:solidFill>
          <a:ln>
            <a:noFill/>
          </a:ln>
        </p:spPr>
        <p:txBody>
          <a:bodyPr spcFirstLastPara="1" wrap="square" lIns="0" tIns="0" rIns="0" bIns="0" anchor="t" anchorCtr="0">
            <a:spAutoFit/>
          </a:bodyPr>
          <a:lstStyle/>
          <a:p>
            <a:pPr marL="0" marR="0" lvl="0" indent="0" algn="l" rtl="0">
              <a:lnSpc>
                <a:spcPct val="112857"/>
              </a:lnSpc>
              <a:spcBef>
                <a:spcPts val="0"/>
              </a:spcBef>
              <a:spcAft>
                <a:spcPts val="0"/>
              </a:spcAft>
              <a:buNone/>
            </a:pPr>
            <a:r>
              <a:rPr lang="en-US" sz="2800" b="1" i="1">
                <a:solidFill>
                  <a:schemeClr val="dk1"/>
                </a:solidFill>
                <a:latin typeface="Trebuchet MS"/>
                <a:ea typeface="Trebuchet MS"/>
                <a:cs typeface="Trebuchet MS"/>
                <a:sym typeface="Trebuchet MS"/>
              </a:rPr>
              <a:t>Techniques</a:t>
            </a:r>
            <a:endParaRPr sz="2800">
              <a:solidFill>
                <a:schemeClr val="dk1"/>
              </a:solidFill>
              <a:latin typeface="Trebuchet MS"/>
              <a:ea typeface="Trebuchet MS"/>
              <a:cs typeface="Trebuchet MS"/>
              <a:sym typeface="Trebuchet MS"/>
            </a:endParaRPr>
          </a:p>
        </p:txBody>
      </p:sp>
      <p:sp>
        <p:nvSpPr>
          <p:cNvPr id="720" name="Google Shape;720;g31f2f1c02da_3_0"/>
          <p:cNvSpPr txBox="1"/>
          <p:nvPr/>
        </p:nvSpPr>
        <p:spPr>
          <a:xfrm>
            <a:off x="2157544" y="2520925"/>
            <a:ext cx="3517200" cy="2321700"/>
          </a:xfrm>
          <a:prstGeom prst="rect">
            <a:avLst/>
          </a:prstGeom>
          <a:noFill/>
          <a:ln>
            <a:noFill/>
          </a:ln>
        </p:spPr>
        <p:txBody>
          <a:bodyPr spcFirstLastPara="1" wrap="square" lIns="0" tIns="165100" rIns="0" bIns="0" anchor="t" anchorCtr="0">
            <a:spAutoFit/>
          </a:bodyPr>
          <a:lstStyle/>
          <a:p>
            <a:pPr marL="298450" marR="0" lvl="0" indent="-285750" algn="l" rtl="0">
              <a:lnSpc>
                <a:spcPct val="10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 Python language</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Python libraries</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Tenserflow</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VS Code</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Google Colab</a:t>
            </a:r>
            <a:endParaRPr sz="2000">
              <a:solidFill>
                <a:schemeClr val="dk1"/>
              </a:solidFill>
              <a:latin typeface="Tahoma"/>
              <a:ea typeface="Tahoma"/>
              <a:cs typeface="Tahoma"/>
              <a:sym typeface="Tahoma"/>
            </a:endParaRPr>
          </a:p>
        </p:txBody>
      </p:sp>
      <p:sp>
        <p:nvSpPr>
          <p:cNvPr id="721" name="Google Shape;721;g31f2f1c02da_3_0"/>
          <p:cNvSpPr txBox="1"/>
          <p:nvPr/>
        </p:nvSpPr>
        <p:spPr>
          <a:xfrm>
            <a:off x="7492643" y="2470400"/>
            <a:ext cx="4879800" cy="1860000"/>
          </a:xfrm>
          <a:prstGeom prst="rect">
            <a:avLst/>
          </a:prstGeom>
          <a:noFill/>
          <a:ln>
            <a:noFill/>
          </a:ln>
        </p:spPr>
        <p:txBody>
          <a:bodyPr spcFirstLastPara="1" wrap="square" lIns="0" tIns="165100" rIns="0" bIns="0" anchor="t" anchorCtr="0">
            <a:spAutoFit/>
          </a:bodyPr>
          <a:lstStyle/>
          <a:p>
            <a:pPr marL="298450" marR="0" lvl="0" indent="-285750" algn="l" rtl="0">
              <a:lnSpc>
                <a:spcPct val="10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Machine Learning</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Deep Learning</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NLP</a:t>
            </a:r>
            <a:endParaRPr sz="2000" b="1">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Optimization</a:t>
            </a:r>
            <a:endParaRPr sz="2000">
              <a:solidFill>
                <a:schemeClr val="dk1"/>
              </a:solidFill>
              <a:latin typeface="Tahoma"/>
              <a:ea typeface="Tahoma"/>
              <a:cs typeface="Tahoma"/>
              <a:sym typeface="Tahoma"/>
            </a:endParaRPr>
          </a:p>
        </p:txBody>
      </p:sp>
      <p:sp>
        <p:nvSpPr>
          <p:cNvPr id="722" name="Google Shape;722;g31f2f1c02da_3_0"/>
          <p:cNvSpPr txBox="1"/>
          <p:nvPr/>
        </p:nvSpPr>
        <p:spPr>
          <a:xfrm>
            <a:off x="3552123" y="6228316"/>
            <a:ext cx="3517200" cy="277200"/>
          </a:xfrm>
          <a:prstGeom prst="rect">
            <a:avLst/>
          </a:prstGeom>
          <a:no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ITxxxxxxx</a:t>
            </a:r>
            <a:endParaRPr sz="1800">
              <a:solidFill>
                <a:schemeClr val="dk1"/>
              </a:solidFill>
              <a:latin typeface="Trebuchet MS"/>
              <a:ea typeface="Trebuchet MS"/>
              <a:cs typeface="Trebuchet MS"/>
              <a:sym typeface="Trebuchet MS"/>
            </a:endParaRPr>
          </a:p>
        </p:txBody>
      </p:sp>
      <p:sp>
        <p:nvSpPr>
          <p:cNvPr id="723" name="Google Shape;723;g31f2f1c02da_3_0"/>
          <p:cNvSpPr txBox="1">
            <a:spLocks noGrp="1"/>
          </p:cNvSpPr>
          <p:nvPr>
            <p:ph type="dt" idx="10"/>
          </p:nvPr>
        </p:nvSpPr>
        <p:spPr>
          <a:xfrm>
            <a:off x="10839915" y="6225302"/>
            <a:ext cx="1131000" cy="278400"/>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2024/12/06</a:t>
            </a:r>
            <a:endParaRPr/>
          </a:p>
        </p:txBody>
      </p:sp>
      <p:sp>
        <p:nvSpPr>
          <p:cNvPr id="724" name="Google Shape;724;g31f2f1c02da_3_0"/>
          <p:cNvSpPr txBox="1">
            <a:spLocks noGrp="1"/>
          </p:cNvSpPr>
          <p:nvPr>
            <p:ph type="ftr" idx="11"/>
          </p:nvPr>
        </p:nvSpPr>
        <p:spPr>
          <a:xfrm>
            <a:off x="7932210" y="6231398"/>
            <a:ext cx="1819200" cy="278400"/>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Project ID: R24-071</a:t>
            </a:r>
            <a:endParaRPr/>
          </a:p>
        </p:txBody>
      </p:sp>
      <p:grpSp>
        <p:nvGrpSpPr>
          <p:cNvPr id="725" name="Google Shape;725;g31f2f1c02da_3_0"/>
          <p:cNvGrpSpPr/>
          <p:nvPr/>
        </p:nvGrpSpPr>
        <p:grpSpPr>
          <a:xfrm>
            <a:off x="0" y="6169535"/>
            <a:ext cx="12192000" cy="668654"/>
            <a:chOff x="0" y="6169535"/>
            <a:chExt cx="12192000" cy="668654"/>
          </a:xfrm>
        </p:grpSpPr>
        <p:sp>
          <p:nvSpPr>
            <p:cNvPr id="726" name="Google Shape;726;g31f2f1c02da_3_0"/>
            <p:cNvSpPr/>
            <p:nvPr/>
          </p:nvSpPr>
          <p:spPr>
            <a:xfrm>
              <a:off x="0" y="6169535"/>
              <a:ext cx="12192000" cy="668654"/>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w="9525" cap="flat" cmpd="sng">
              <a:solidFill>
                <a:srgbClr val="4472C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27" name="Google Shape;727;g31f2f1c02da_3_0"/>
            <p:cNvPicPr preferRelativeResize="0"/>
            <p:nvPr/>
          </p:nvPicPr>
          <p:blipFill rotWithShape="1">
            <a:blip r:embed="rId4">
              <a:alphaModFix/>
            </a:blip>
            <a:srcRect/>
            <a:stretch/>
          </p:blipFill>
          <p:spPr>
            <a:xfrm>
              <a:off x="208502" y="6335653"/>
              <a:ext cx="1859169" cy="331995"/>
            </a:xfrm>
            <a:prstGeom prst="rect">
              <a:avLst/>
            </a:prstGeom>
            <a:noFill/>
            <a:ln>
              <a:noFill/>
            </a:ln>
          </p:spPr>
        </p:pic>
      </p:grpSp>
      <p:sp>
        <p:nvSpPr>
          <p:cNvPr id="728" name="Google Shape;728;g31f2f1c02da_3_0"/>
          <p:cNvSpPr txBox="1"/>
          <p:nvPr/>
        </p:nvSpPr>
        <p:spPr>
          <a:xfrm>
            <a:off x="3552123" y="6299194"/>
            <a:ext cx="3517200" cy="554100"/>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29" name="Google Shape;729;g31f2f1c02da_3_0"/>
          <p:cNvSpPr txBox="1"/>
          <p:nvPr/>
        </p:nvSpPr>
        <p:spPr>
          <a:xfrm>
            <a:off x="10839915" y="6352625"/>
            <a:ext cx="1131000" cy="278400"/>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730" name="Google Shape;730;g31f2f1c02da_3_0"/>
          <p:cNvSpPr txBox="1"/>
          <p:nvPr/>
        </p:nvSpPr>
        <p:spPr>
          <a:xfrm>
            <a:off x="7932210" y="6302277"/>
            <a:ext cx="2073300" cy="556800"/>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734"/>
        <p:cNvGrpSpPr/>
        <p:nvPr/>
      </p:nvGrpSpPr>
      <p:grpSpPr>
        <a:xfrm>
          <a:off x="0" y="0"/>
          <a:ext cx="0" cy="0"/>
          <a:chOff x="0" y="0"/>
          <a:chExt cx="0" cy="0"/>
        </a:xfrm>
      </p:grpSpPr>
      <p:sp>
        <p:nvSpPr>
          <p:cNvPr id="735" name="Google Shape;735;p30"/>
          <p:cNvSpPr/>
          <p:nvPr/>
        </p:nvSpPr>
        <p:spPr>
          <a:xfrm>
            <a:off x="481029" y="3169944"/>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Srinivas, T. A. S., Monika, M., Aparna, N., Narasimha Rao, C., &amp; Ramprabhu, J. (2023). A Methodology to Predict the Lung Cancer and its Adverse Effects on Patients from an Advanced Correlation Analysis Method. </a:t>
            </a:r>
            <a:r>
              <a:rPr lang="en-US" sz="1800" i="1">
                <a:solidFill>
                  <a:schemeClr val="dk1"/>
                </a:solidFill>
                <a:latin typeface="Calibri"/>
                <a:ea typeface="Calibri"/>
                <a:cs typeface="Calibri"/>
                <a:sym typeface="Calibri"/>
              </a:rPr>
              <a:t>2023 International Conference on Intelligent Data Communication Technologies and Internet of Things</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736" name="Google Shape;736;p30"/>
          <p:cNvSpPr/>
          <p:nvPr/>
        </p:nvSpPr>
        <p:spPr>
          <a:xfrm>
            <a:off x="481029" y="4433718"/>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Fletcher, C., Wilson, C. J., Hutchinson, A., &amp; Grunfeld, E. (2018). The relationship between anticipated response and subsequent experience of cancer treatment-related side effects: A meta-analysis comparing effects before and after treatment exposure. </a:t>
            </a:r>
            <a:r>
              <a:rPr lang="en-US" sz="1800" i="1">
                <a:solidFill>
                  <a:schemeClr val="dk1"/>
                </a:solidFill>
                <a:latin typeface="Calibri"/>
                <a:ea typeface="Calibri"/>
                <a:cs typeface="Calibri"/>
                <a:sym typeface="Calibri"/>
              </a:rPr>
              <a:t>Cancer Treatment Reviews</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737" name="Google Shape;737;p30"/>
          <p:cNvSpPr/>
          <p:nvPr/>
        </p:nvSpPr>
        <p:spPr>
          <a:xfrm>
            <a:off x="483071" y="1427938"/>
            <a:ext cx="10877267" cy="1435663"/>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Mazzocco, T., &amp; Hussain, A. (2011). A side-effects mapping model in patients with lung, colorectal and breast cancer receiving chemotherapy. </a:t>
            </a:r>
            <a:r>
              <a:rPr lang="en-US" sz="1800" i="1">
                <a:solidFill>
                  <a:schemeClr val="dk1"/>
                </a:solidFill>
                <a:latin typeface="Calibri"/>
                <a:ea typeface="Calibri"/>
                <a:cs typeface="Calibri"/>
                <a:sym typeface="Calibri"/>
              </a:rPr>
              <a:t>2011 IEEE 13th International Conference on e-Health Networking, Applications and Services</a:t>
            </a:r>
            <a:r>
              <a:rPr lang="en-US" sz="1800">
                <a:solidFill>
                  <a:schemeClr val="dk1"/>
                </a:solidFill>
                <a:latin typeface="Calibri"/>
                <a:ea typeface="Calibri"/>
                <a:cs typeface="Calibri"/>
                <a:sym typeface="Calibri"/>
              </a:rPr>
              <a:t>. This study provides valuable insights to medical and nursing staff for predicting chemotherapy side effects, enabling them to select appropriate interventions to minimize symptom impact.</a:t>
            </a:r>
            <a:endParaRPr sz="1800">
              <a:solidFill>
                <a:schemeClr val="dk1"/>
              </a:solidFill>
              <a:latin typeface="Calibri"/>
              <a:ea typeface="Calibri"/>
              <a:cs typeface="Calibri"/>
              <a:sym typeface="Calibri"/>
            </a:endParaRPr>
          </a:p>
        </p:txBody>
      </p:sp>
      <p:sp>
        <p:nvSpPr>
          <p:cNvPr id="738" name="Google Shape;738;p30"/>
          <p:cNvSpPr txBox="1"/>
          <p:nvPr/>
        </p:nvSpPr>
        <p:spPr>
          <a:xfrm>
            <a:off x="349956" y="222956"/>
            <a:ext cx="60169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dk1"/>
                </a:solidFill>
                <a:latin typeface="Tahoma"/>
                <a:ea typeface="Tahoma"/>
                <a:cs typeface="Tahoma"/>
                <a:sym typeface="Tahoma"/>
              </a:rPr>
              <a:t>References</a:t>
            </a:r>
            <a:endParaRPr sz="1800">
              <a:solidFill>
                <a:schemeClr val="dk1"/>
              </a:solidFill>
              <a:latin typeface="Calibri"/>
              <a:ea typeface="Calibri"/>
              <a:cs typeface="Calibri"/>
              <a:sym typeface="Calibri"/>
            </a:endParaRPr>
          </a:p>
        </p:txBody>
      </p:sp>
      <p:grpSp>
        <p:nvGrpSpPr>
          <p:cNvPr id="739" name="Google Shape;739;p30"/>
          <p:cNvGrpSpPr/>
          <p:nvPr/>
        </p:nvGrpSpPr>
        <p:grpSpPr>
          <a:xfrm>
            <a:off x="0" y="6169535"/>
            <a:ext cx="12192000" cy="668655"/>
            <a:chOff x="0" y="6169535"/>
            <a:chExt cx="12192000" cy="668655"/>
          </a:xfrm>
        </p:grpSpPr>
        <p:sp>
          <p:nvSpPr>
            <p:cNvPr id="740" name="Google Shape;740;p30"/>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41" name="Google Shape;741;p30"/>
            <p:cNvPicPr preferRelativeResize="0"/>
            <p:nvPr/>
          </p:nvPicPr>
          <p:blipFill rotWithShape="1">
            <a:blip r:embed="rId3">
              <a:alphaModFix/>
            </a:blip>
            <a:srcRect/>
            <a:stretch/>
          </p:blipFill>
          <p:spPr>
            <a:xfrm>
              <a:off x="208502" y="6335653"/>
              <a:ext cx="1859168" cy="331995"/>
            </a:xfrm>
            <a:prstGeom prst="rect">
              <a:avLst/>
            </a:prstGeom>
            <a:solidFill>
              <a:srgbClr val="31859C"/>
            </a:solidFill>
            <a:ln>
              <a:noFill/>
            </a:ln>
          </p:spPr>
        </p:pic>
      </p:grpSp>
      <p:sp>
        <p:nvSpPr>
          <p:cNvPr id="742" name="Google Shape;742;p30"/>
          <p:cNvSpPr txBox="1"/>
          <p:nvPr/>
        </p:nvSpPr>
        <p:spPr>
          <a:xfrm>
            <a:off x="3552123" y="6299194"/>
            <a:ext cx="3517265" cy="541623"/>
          </a:xfrm>
          <a:prstGeom prst="rect">
            <a:avLst/>
          </a:prstGeom>
          <a:solidFill>
            <a:srgbClr val="31859B"/>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43" name="Google Shape;743;p30"/>
          <p:cNvSpPr txBox="1"/>
          <p:nvPr/>
        </p:nvSpPr>
        <p:spPr>
          <a:xfrm>
            <a:off x="10839915" y="6352625"/>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a:p>
        </p:txBody>
      </p:sp>
      <p:sp>
        <p:nvSpPr>
          <p:cNvPr id="744" name="Google Shape;744;p30"/>
          <p:cNvSpPr txBox="1"/>
          <p:nvPr/>
        </p:nvSpPr>
        <p:spPr>
          <a:xfrm>
            <a:off x="7918099" y="6302277"/>
            <a:ext cx="2087385" cy="555280"/>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748"/>
        <p:cNvGrpSpPr/>
        <p:nvPr/>
      </p:nvGrpSpPr>
      <p:grpSpPr>
        <a:xfrm>
          <a:off x="0" y="0"/>
          <a:ext cx="0" cy="0"/>
          <a:chOff x="0" y="0"/>
          <a:chExt cx="0" cy="0"/>
        </a:xfrm>
      </p:grpSpPr>
      <p:sp>
        <p:nvSpPr>
          <p:cNvPr id="749" name="Google Shape;749;p31"/>
          <p:cNvSpPr/>
          <p:nvPr/>
        </p:nvSpPr>
        <p:spPr>
          <a:xfrm>
            <a:off x="457200" y="1219200"/>
            <a:ext cx="954357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chemeClr val="dk1"/>
              </a:buClr>
              <a:buSzPts val="4860"/>
              <a:buFont typeface="Merriweather"/>
              <a:buNone/>
            </a:pPr>
            <a:r>
              <a:rPr lang="en-US" sz="4860" b="1">
                <a:solidFill>
                  <a:schemeClr val="dk1"/>
                </a:solidFill>
                <a:latin typeface="Merriweather"/>
                <a:ea typeface="Merriweather"/>
                <a:cs typeface="Merriweather"/>
                <a:sym typeface="Merriweather"/>
              </a:rPr>
              <a:t>IT21331022 | IRFAN N.A.A</a:t>
            </a:r>
            <a:endParaRPr sz="4860">
              <a:solidFill>
                <a:schemeClr val="dk1"/>
              </a:solidFill>
              <a:latin typeface="Calibri"/>
              <a:ea typeface="Calibri"/>
              <a:cs typeface="Calibri"/>
              <a:sym typeface="Calibri"/>
            </a:endParaRPr>
          </a:p>
        </p:txBody>
      </p:sp>
      <p:sp>
        <p:nvSpPr>
          <p:cNvPr id="750" name="Google Shape;750;p31"/>
          <p:cNvSpPr/>
          <p:nvPr/>
        </p:nvSpPr>
        <p:spPr>
          <a:xfrm>
            <a:off x="1700743" y="2315720"/>
            <a:ext cx="615005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Merriweather"/>
              <a:buNone/>
            </a:pPr>
            <a:r>
              <a:rPr lang="en-US" sz="2430" b="1">
                <a:solidFill>
                  <a:schemeClr val="dk1"/>
                </a:solidFill>
                <a:latin typeface="Merriweather"/>
                <a:ea typeface="Merriweather"/>
                <a:cs typeface="Merriweather"/>
                <a:sym typeface="Merriweather"/>
              </a:rPr>
              <a:t>BSc (Hons) Information Technology Specializing in Data Science Secure</a:t>
            </a:r>
            <a:endParaRPr sz="2430">
              <a:solidFill>
                <a:schemeClr val="dk1"/>
              </a:solidFill>
              <a:latin typeface="Calibri"/>
              <a:ea typeface="Calibri"/>
              <a:cs typeface="Calibri"/>
              <a:sym typeface="Calibri"/>
            </a:endParaRPr>
          </a:p>
        </p:txBody>
      </p:sp>
      <p:sp>
        <p:nvSpPr>
          <p:cNvPr id="751" name="Google Shape;751;p31"/>
          <p:cNvSpPr/>
          <p:nvPr/>
        </p:nvSpPr>
        <p:spPr>
          <a:xfrm>
            <a:off x="2459026" y="4557472"/>
            <a:ext cx="6150054" cy="790099"/>
          </a:xfrm>
          <a:prstGeom prst="rect">
            <a:avLst/>
          </a:prstGeom>
          <a:noFill/>
          <a:ln>
            <a:noFill/>
          </a:ln>
        </p:spPr>
        <p:txBody>
          <a:bodyPr spcFirstLastPara="1" wrap="square" lIns="91425" tIns="45700" rIns="91425" bIns="45700" anchor="t" anchorCtr="0">
            <a:noAutofit/>
          </a:bodyPr>
          <a:lstStyle/>
          <a:p>
            <a:pPr marL="0" marR="0" lvl="0" indent="0" algn="ctr" rtl="0">
              <a:lnSpc>
                <a:spcPct val="159979"/>
              </a:lnSpc>
              <a:spcBef>
                <a:spcPts val="0"/>
              </a:spcBef>
              <a:spcAft>
                <a:spcPts val="0"/>
              </a:spcAft>
              <a:buClr>
                <a:schemeClr val="dk1"/>
              </a:buClr>
              <a:buSzPts val="1944"/>
              <a:buFont typeface="Open Sans"/>
              <a:buNone/>
            </a:pPr>
            <a:r>
              <a:rPr lang="en-US" sz="1944">
                <a:solidFill>
                  <a:schemeClr val="dk1"/>
                </a:solidFill>
                <a:latin typeface="Open Sans"/>
                <a:ea typeface="Open Sans"/>
                <a:cs typeface="Open Sans"/>
                <a:sym typeface="Open Sans"/>
              </a:rPr>
              <a:t>Non-Small Cell Lung Cancer Recurrence Prediction and Stratification</a:t>
            </a:r>
            <a:endParaRPr sz="1944">
              <a:solidFill>
                <a:schemeClr val="dk1"/>
              </a:solidFill>
              <a:latin typeface="Calibri"/>
              <a:ea typeface="Calibri"/>
              <a:cs typeface="Calibri"/>
              <a:sym typeface="Calibri"/>
            </a:endParaRPr>
          </a:p>
        </p:txBody>
      </p:sp>
      <p:sp>
        <p:nvSpPr>
          <p:cNvPr id="752" name="Google Shape;752;p31"/>
          <p:cNvSpPr/>
          <p:nvPr/>
        </p:nvSpPr>
        <p:spPr>
          <a:xfrm>
            <a:off x="6353055" y="3603674"/>
            <a:ext cx="3939778"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Calibri"/>
              <a:buNone/>
            </a:pPr>
            <a:endParaRPr sz="2430">
              <a:solidFill>
                <a:schemeClr val="dk1"/>
              </a:solidFill>
              <a:latin typeface="Calibri"/>
              <a:ea typeface="Calibri"/>
              <a:cs typeface="Calibri"/>
              <a:sym typeface="Calibri"/>
            </a:endParaRPr>
          </a:p>
        </p:txBody>
      </p:sp>
      <p:pic>
        <p:nvPicPr>
          <p:cNvPr id="753" name="Google Shape;753;p31" descr="A person and person holding a bag&#10;&#10;Description automatically generated"/>
          <p:cNvPicPr preferRelativeResize="0"/>
          <p:nvPr/>
        </p:nvPicPr>
        <p:blipFill rotWithShape="1">
          <a:blip r:embed="rId3">
            <a:alphaModFix/>
          </a:blip>
          <a:srcRect l="23934" t="8266" r="56626" b="55202"/>
          <a:stretch/>
        </p:blipFill>
        <p:spPr>
          <a:xfrm>
            <a:off x="8981836" y="735417"/>
            <a:ext cx="2400300" cy="3006369"/>
          </a:xfrm>
          <a:prstGeom prst="rect">
            <a:avLst/>
          </a:prstGeom>
          <a:noFill/>
          <a:ln>
            <a:noFill/>
          </a:ln>
        </p:spPr>
      </p:pic>
      <p:grpSp>
        <p:nvGrpSpPr>
          <p:cNvPr id="754" name="Google Shape;754;p31"/>
          <p:cNvGrpSpPr/>
          <p:nvPr/>
        </p:nvGrpSpPr>
        <p:grpSpPr>
          <a:xfrm>
            <a:off x="0" y="6192687"/>
            <a:ext cx="12192000" cy="668655"/>
            <a:chOff x="0" y="6042212"/>
            <a:chExt cx="12192000" cy="668655"/>
          </a:xfrm>
        </p:grpSpPr>
        <p:sp>
          <p:nvSpPr>
            <p:cNvPr id="755" name="Google Shape;755;p31"/>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pic>
          <p:nvPicPr>
            <p:cNvPr id="756" name="Google Shape;756;p31"/>
            <p:cNvPicPr preferRelativeResize="0"/>
            <p:nvPr/>
          </p:nvPicPr>
          <p:blipFill rotWithShape="1">
            <a:blip r:embed="rId4">
              <a:alphaModFix/>
            </a:blip>
            <a:srcRect/>
            <a:stretch/>
          </p:blipFill>
          <p:spPr>
            <a:xfrm>
              <a:off x="208502" y="6208330"/>
              <a:ext cx="1859168" cy="331995"/>
            </a:xfrm>
            <a:prstGeom prst="rect">
              <a:avLst/>
            </a:prstGeom>
            <a:noFill/>
            <a:ln>
              <a:noFill/>
            </a:ln>
          </p:spPr>
        </p:pic>
      </p:grpSp>
      <p:sp>
        <p:nvSpPr>
          <p:cNvPr id="757" name="Google Shape;757;p31"/>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b="1">
                <a:solidFill>
                  <a:schemeClr val="dk1"/>
                </a:solidFill>
                <a:latin typeface="Trebuchet MS"/>
                <a:ea typeface="Trebuchet MS"/>
                <a:cs typeface="Trebuchet MS"/>
                <a:sym typeface="Trebuchet MS"/>
              </a:rPr>
              <a:t>IT21331022 Irfan N.A.A</a:t>
            </a:r>
            <a:endParaRPr sz="1800" b="1">
              <a:solidFill>
                <a:schemeClr val="dk1"/>
              </a:solidFill>
              <a:latin typeface="Trebuchet MS"/>
              <a:ea typeface="Trebuchet MS"/>
              <a:cs typeface="Trebuchet MS"/>
              <a:sym typeface="Trebuchet MS"/>
            </a:endParaRPr>
          </a:p>
        </p:txBody>
      </p:sp>
      <p:sp>
        <p:nvSpPr>
          <p:cNvPr id="758" name="Google Shape;758;p31"/>
          <p:cNvSpPr txBox="1"/>
          <p:nvPr/>
        </p:nvSpPr>
        <p:spPr>
          <a:xfrm>
            <a:off x="10744200" y="6375777"/>
            <a:ext cx="122664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2024/12/06</a:t>
            </a:r>
            <a:endParaRPr/>
          </a:p>
        </p:txBody>
      </p:sp>
      <p:sp>
        <p:nvSpPr>
          <p:cNvPr id="759" name="Google Shape;759;p31"/>
          <p:cNvSpPr txBox="1"/>
          <p:nvPr/>
        </p:nvSpPr>
        <p:spPr>
          <a:xfrm>
            <a:off x="7932210" y="6381873"/>
            <a:ext cx="1819275"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Project ID: R24-071</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763"/>
        <p:cNvGrpSpPr/>
        <p:nvPr/>
      </p:nvGrpSpPr>
      <p:grpSpPr>
        <a:xfrm>
          <a:off x="0" y="0"/>
          <a:ext cx="0" cy="0"/>
          <a:chOff x="0" y="0"/>
          <a:chExt cx="0" cy="0"/>
        </a:xfrm>
      </p:grpSpPr>
      <p:sp>
        <p:nvSpPr>
          <p:cNvPr id="764" name="Google Shape;764;p32"/>
          <p:cNvSpPr txBox="1">
            <a:spLocks noGrp="1"/>
          </p:cNvSpPr>
          <p:nvPr>
            <p:ph type="title"/>
          </p:nvPr>
        </p:nvSpPr>
        <p:spPr>
          <a:xfrm>
            <a:off x="458694" y="786891"/>
            <a:ext cx="4425950"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Research Ǫuestion</a:t>
            </a:r>
            <a:endParaRPr sz="4000">
              <a:solidFill>
                <a:schemeClr val="dk1"/>
              </a:solidFill>
            </a:endParaRPr>
          </a:p>
        </p:txBody>
      </p:sp>
      <p:grpSp>
        <p:nvGrpSpPr>
          <p:cNvPr id="765" name="Google Shape;765;p32"/>
          <p:cNvGrpSpPr/>
          <p:nvPr/>
        </p:nvGrpSpPr>
        <p:grpSpPr>
          <a:xfrm>
            <a:off x="1408617" y="2135635"/>
            <a:ext cx="9407525" cy="3532504"/>
            <a:chOff x="1410404" y="1725460"/>
            <a:chExt cx="9407525" cy="3532504"/>
          </a:xfrm>
        </p:grpSpPr>
        <p:sp>
          <p:nvSpPr>
            <p:cNvPr id="766" name="Google Shape;766;p32"/>
            <p:cNvSpPr/>
            <p:nvPr/>
          </p:nvSpPr>
          <p:spPr>
            <a:xfrm>
              <a:off x="1410404" y="1725460"/>
              <a:ext cx="9407525" cy="3532504"/>
            </a:xfrm>
            <a:custGeom>
              <a:avLst/>
              <a:gdLst/>
              <a:ahLst/>
              <a:cxnLst/>
              <a:rect l="l" t="t" r="r" b="b"/>
              <a:pathLst>
                <a:path w="9407525" h="3532504" extrusionOk="0">
                  <a:moveTo>
                    <a:pt x="9407047" y="0"/>
                  </a:moveTo>
                  <a:lnTo>
                    <a:pt x="588732" y="0"/>
                  </a:lnTo>
                  <a:lnTo>
                    <a:pt x="540447" y="1951"/>
                  </a:lnTo>
                  <a:lnTo>
                    <a:pt x="493237" y="7705"/>
                  </a:lnTo>
                  <a:lnTo>
                    <a:pt x="447253" y="17110"/>
                  </a:lnTo>
                  <a:lnTo>
                    <a:pt x="402647" y="30014"/>
                  </a:lnTo>
                  <a:lnTo>
                    <a:pt x="359571" y="46265"/>
                  </a:lnTo>
                  <a:lnTo>
                    <a:pt x="318176" y="65713"/>
                  </a:lnTo>
                  <a:lnTo>
                    <a:pt x="278613" y="88205"/>
                  </a:lnTo>
                  <a:lnTo>
                    <a:pt x="241034" y="113591"/>
                  </a:lnTo>
                  <a:lnTo>
                    <a:pt x="205591" y="141718"/>
                  </a:lnTo>
                  <a:lnTo>
                    <a:pt x="172435" y="172435"/>
                  </a:lnTo>
                  <a:lnTo>
                    <a:pt x="141718" y="205592"/>
                  </a:lnTo>
                  <a:lnTo>
                    <a:pt x="113591" y="241035"/>
                  </a:lnTo>
                  <a:lnTo>
                    <a:pt x="88205" y="278613"/>
                  </a:lnTo>
                  <a:lnTo>
                    <a:pt x="65713" y="318176"/>
                  </a:lnTo>
                  <a:lnTo>
                    <a:pt x="46265" y="359571"/>
                  </a:lnTo>
                  <a:lnTo>
                    <a:pt x="30013" y="402648"/>
                  </a:lnTo>
                  <a:lnTo>
                    <a:pt x="17110" y="447254"/>
                  </a:lnTo>
                  <a:lnTo>
                    <a:pt x="7705" y="493238"/>
                  </a:lnTo>
                  <a:lnTo>
                    <a:pt x="1951" y="540448"/>
                  </a:lnTo>
                  <a:lnTo>
                    <a:pt x="0" y="588733"/>
                  </a:lnTo>
                  <a:lnTo>
                    <a:pt x="0" y="3532338"/>
                  </a:lnTo>
                  <a:lnTo>
                    <a:pt x="8818314" y="3532338"/>
                  </a:lnTo>
                  <a:lnTo>
                    <a:pt x="8866600" y="3530386"/>
                  </a:lnTo>
                  <a:lnTo>
                    <a:pt x="8913810" y="3524633"/>
                  </a:lnTo>
                  <a:lnTo>
                    <a:pt x="8959794" y="3515228"/>
                  </a:lnTo>
                  <a:lnTo>
                    <a:pt x="9004399" y="3502324"/>
                  </a:lnTo>
                  <a:lnTo>
                    <a:pt x="9047476" y="3486073"/>
                  </a:lnTo>
                  <a:lnTo>
                    <a:pt x="9088871" y="3466625"/>
                  </a:lnTo>
                  <a:lnTo>
                    <a:pt x="9128434" y="3444132"/>
                  </a:lnTo>
                  <a:lnTo>
                    <a:pt x="9166012" y="3418747"/>
                  </a:lnTo>
                  <a:lnTo>
                    <a:pt x="9201455" y="3390620"/>
                  </a:lnTo>
                  <a:lnTo>
                    <a:pt x="9234611" y="3359902"/>
                  </a:lnTo>
                  <a:lnTo>
                    <a:pt x="9265328" y="3326746"/>
                  </a:lnTo>
                  <a:lnTo>
                    <a:pt x="9293456" y="3291303"/>
                  </a:lnTo>
                  <a:lnTo>
                    <a:pt x="9318841" y="3253725"/>
                  </a:lnTo>
                  <a:lnTo>
                    <a:pt x="9341334" y="3214162"/>
                  </a:lnTo>
                  <a:lnTo>
                    <a:pt x="9360781" y="3172767"/>
                  </a:lnTo>
                  <a:lnTo>
                    <a:pt x="9377033" y="3129691"/>
                  </a:lnTo>
                  <a:lnTo>
                    <a:pt x="9389937" y="3085085"/>
                  </a:lnTo>
                  <a:lnTo>
                    <a:pt x="9399341" y="3039101"/>
                  </a:lnTo>
                  <a:lnTo>
                    <a:pt x="9405095" y="2991891"/>
                  </a:lnTo>
                  <a:lnTo>
                    <a:pt x="9407047" y="2943606"/>
                  </a:lnTo>
                  <a:lnTo>
                    <a:pt x="9407047"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7" name="Google Shape;767;p32"/>
            <p:cNvSpPr/>
            <p:nvPr/>
          </p:nvSpPr>
          <p:spPr>
            <a:xfrm>
              <a:off x="1410404" y="1725460"/>
              <a:ext cx="9407525" cy="3532504"/>
            </a:xfrm>
            <a:custGeom>
              <a:avLst/>
              <a:gdLst/>
              <a:ahLst/>
              <a:cxnLst/>
              <a:rect l="l" t="t" r="r" b="b"/>
              <a:pathLst>
                <a:path w="9407525" h="3532504" extrusionOk="0">
                  <a:moveTo>
                    <a:pt x="588732" y="0"/>
                  </a:moveTo>
                  <a:lnTo>
                    <a:pt x="9407047" y="0"/>
                  </a:lnTo>
                  <a:lnTo>
                    <a:pt x="9407047" y="2943606"/>
                  </a:lnTo>
                  <a:lnTo>
                    <a:pt x="9405095" y="2991891"/>
                  </a:lnTo>
                  <a:lnTo>
                    <a:pt x="9399341" y="3039101"/>
                  </a:lnTo>
                  <a:lnTo>
                    <a:pt x="9389937" y="3085085"/>
                  </a:lnTo>
                  <a:lnTo>
                    <a:pt x="9377033" y="3129691"/>
                  </a:lnTo>
                  <a:lnTo>
                    <a:pt x="9360781" y="3172767"/>
                  </a:lnTo>
                  <a:lnTo>
                    <a:pt x="9341333" y="3214162"/>
                  </a:lnTo>
                  <a:lnTo>
                    <a:pt x="9318841" y="3253725"/>
                  </a:lnTo>
                  <a:lnTo>
                    <a:pt x="9293456" y="3291304"/>
                  </a:lnTo>
                  <a:lnTo>
                    <a:pt x="9265328" y="3326747"/>
                  </a:lnTo>
                  <a:lnTo>
                    <a:pt x="9234611" y="3359903"/>
                  </a:lnTo>
                  <a:lnTo>
                    <a:pt x="9201455" y="3390620"/>
                  </a:lnTo>
                  <a:lnTo>
                    <a:pt x="9166012" y="3418747"/>
                  </a:lnTo>
                  <a:lnTo>
                    <a:pt x="9128434" y="3444133"/>
                  </a:lnTo>
                  <a:lnTo>
                    <a:pt x="9088871" y="3466625"/>
                  </a:lnTo>
                  <a:lnTo>
                    <a:pt x="9047476" y="3486073"/>
                  </a:lnTo>
                  <a:lnTo>
                    <a:pt x="9004400" y="3502325"/>
                  </a:lnTo>
                  <a:lnTo>
                    <a:pt x="8959794" y="3515228"/>
                  </a:lnTo>
                  <a:lnTo>
                    <a:pt x="8913810" y="3524633"/>
                  </a:lnTo>
                  <a:lnTo>
                    <a:pt x="8866600" y="3530387"/>
                  </a:lnTo>
                  <a:lnTo>
                    <a:pt x="8818315" y="3532339"/>
                  </a:lnTo>
                  <a:lnTo>
                    <a:pt x="0" y="3532339"/>
                  </a:lnTo>
                  <a:lnTo>
                    <a:pt x="0" y="588733"/>
                  </a:lnTo>
                  <a:lnTo>
                    <a:pt x="1951" y="540448"/>
                  </a:lnTo>
                  <a:lnTo>
                    <a:pt x="7705" y="493237"/>
                  </a:lnTo>
                  <a:lnTo>
                    <a:pt x="17110" y="447254"/>
                  </a:lnTo>
                  <a:lnTo>
                    <a:pt x="30013" y="402648"/>
                  </a:lnTo>
                  <a:lnTo>
                    <a:pt x="46265" y="359571"/>
                  </a:lnTo>
                  <a:lnTo>
                    <a:pt x="65713" y="318176"/>
                  </a:lnTo>
                  <a:lnTo>
                    <a:pt x="88205" y="278613"/>
                  </a:lnTo>
                  <a:lnTo>
                    <a:pt x="113591" y="241035"/>
                  </a:lnTo>
                  <a:lnTo>
                    <a:pt x="141718" y="205592"/>
                  </a:lnTo>
                  <a:lnTo>
                    <a:pt x="172435" y="172436"/>
                  </a:lnTo>
                  <a:lnTo>
                    <a:pt x="205591" y="141718"/>
                  </a:lnTo>
                  <a:lnTo>
                    <a:pt x="241034" y="113591"/>
                  </a:lnTo>
                  <a:lnTo>
                    <a:pt x="278613" y="88205"/>
                  </a:lnTo>
                  <a:lnTo>
                    <a:pt x="318176" y="65713"/>
                  </a:lnTo>
                  <a:lnTo>
                    <a:pt x="359571" y="46265"/>
                  </a:lnTo>
                  <a:lnTo>
                    <a:pt x="402647" y="30014"/>
                  </a:lnTo>
                  <a:lnTo>
                    <a:pt x="447253" y="17110"/>
                  </a:lnTo>
                  <a:lnTo>
                    <a:pt x="493237" y="7705"/>
                  </a:lnTo>
                  <a:lnTo>
                    <a:pt x="540447" y="1951"/>
                  </a:lnTo>
                  <a:lnTo>
                    <a:pt x="588732" y="0"/>
                  </a:lnTo>
                  <a:close/>
                </a:path>
              </a:pathLst>
            </a:custGeom>
            <a:solidFill>
              <a:srgbClr val="31859B"/>
            </a:solid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68" name="Google Shape;768;p32"/>
          <p:cNvSpPr txBox="1"/>
          <p:nvPr/>
        </p:nvSpPr>
        <p:spPr>
          <a:xfrm>
            <a:off x="1788975" y="2173731"/>
            <a:ext cx="8646795" cy="2796920"/>
          </a:xfrm>
          <a:prstGeom prst="rect">
            <a:avLst/>
          </a:prstGeom>
          <a:noFill/>
          <a:ln>
            <a:noFill/>
          </a:ln>
        </p:spPr>
        <p:txBody>
          <a:bodyPr spcFirstLastPara="1" wrap="square" lIns="0" tIns="13950" rIns="0" bIns="0" anchor="t" anchorCtr="0">
            <a:spAutoFit/>
          </a:bodyPr>
          <a:lstStyle/>
          <a:p>
            <a:pPr marL="0" marR="0" lvl="0" indent="0" algn="just" rtl="0">
              <a:lnSpc>
                <a:spcPct val="111107"/>
              </a:lnSpc>
              <a:spcBef>
                <a:spcPts val="0"/>
              </a:spcBef>
              <a:spcAft>
                <a:spcPts val="0"/>
              </a:spcAft>
              <a:buNone/>
            </a:pPr>
            <a:r>
              <a:rPr lang="en-US" sz="2800" b="1">
                <a:solidFill>
                  <a:schemeClr val="dk1"/>
                </a:solidFill>
                <a:latin typeface="Open Sans"/>
                <a:ea typeface="Open Sans"/>
                <a:cs typeface="Open Sans"/>
                <a:sym typeface="Open Sans"/>
              </a:rPr>
              <a:t>How to accurately predict the recurrence in non-small cell lung cancer (NSCLC) by developing advanced deep learning models that can extract key features from imaging data as well as genomic, proteomic and clinical data. And predict the time of cancer recurrence as well as the locality of recurrence.</a:t>
            </a:r>
            <a:endParaRPr/>
          </a:p>
        </p:txBody>
      </p:sp>
      <p:grpSp>
        <p:nvGrpSpPr>
          <p:cNvPr id="769" name="Google Shape;769;p32"/>
          <p:cNvGrpSpPr/>
          <p:nvPr/>
        </p:nvGrpSpPr>
        <p:grpSpPr>
          <a:xfrm>
            <a:off x="0" y="6192687"/>
            <a:ext cx="12192000" cy="668655"/>
            <a:chOff x="0" y="6042212"/>
            <a:chExt cx="12192000" cy="668655"/>
          </a:xfrm>
        </p:grpSpPr>
        <p:sp>
          <p:nvSpPr>
            <p:cNvPr id="770" name="Google Shape;770;p32"/>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pic>
          <p:nvPicPr>
            <p:cNvPr id="771" name="Google Shape;771;p32"/>
            <p:cNvPicPr preferRelativeResize="0"/>
            <p:nvPr/>
          </p:nvPicPr>
          <p:blipFill rotWithShape="1">
            <a:blip r:embed="rId3">
              <a:alphaModFix/>
            </a:blip>
            <a:srcRect/>
            <a:stretch/>
          </p:blipFill>
          <p:spPr>
            <a:xfrm>
              <a:off x="208502" y="6208330"/>
              <a:ext cx="1859168" cy="331995"/>
            </a:xfrm>
            <a:prstGeom prst="rect">
              <a:avLst/>
            </a:prstGeom>
            <a:noFill/>
            <a:ln>
              <a:noFill/>
            </a:ln>
          </p:spPr>
        </p:pic>
      </p:grpSp>
      <p:sp>
        <p:nvSpPr>
          <p:cNvPr id="772" name="Google Shape;772;p32"/>
          <p:cNvSpPr txBox="1"/>
          <p:nvPr/>
        </p:nvSpPr>
        <p:spPr>
          <a:xfrm>
            <a:off x="3552123" y="6378791"/>
            <a:ext cx="3517265" cy="264624"/>
          </a:xfrm>
          <a:prstGeom prst="rect">
            <a:avLst/>
          </a:prstGeom>
          <a:no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b="1">
                <a:solidFill>
                  <a:schemeClr val="dk1"/>
                </a:solidFill>
                <a:latin typeface="Trebuchet MS"/>
                <a:ea typeface="Trebuchet MS"/>
                <a:cs typeface="Trebuchet MS"/>
                <a:sym typeface="Trebuchet MS"/>
              </a:rPr>
              <a:t>IT21331022 Irfan N.A.A</a:t>
            </a:r>
            <a:endParaRPr sz="1800" b="1">
              <a:solidFill>
                <a:schemeClr val="dk1"/>
              </a:solidFill>
              <a:latin typeface="Trebuchet MS"/>
              <a:ea typeface="Trebuchet MS"/>
              <a:cs typeface="Trebuchet MS"/>
              <a:sym typeface="Trebuchet MS"/>
            </a:endParaRPr>
          </a:p>
        </p:txBody>
      </p:sp>
      <p:sp>
        <p:nvSpPr>
          <p:cNvPr id="773" name="Google Shape;773;p32"/>
          <p:cNvSpPr txBox="1"/>
          <p:nvPr/>
        </p:nvSpPr>
        <p:spPr>
          <a:xfrm>
            <a:off x="10744200" y="6375777"/>
            <a:ext cx="1226649" cy="278281"/>
          </a:xfrm>
          <a:prstGeom prst="rect">
            <a:avLst/>
          </a:prstGeom>
          <a:no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2024/12/06</a:t>
            </a:r>
            <a:endParaRPr/>
          </a:p>
        </p:txBody>
      </p:sp>
      <p:sp>
        <p:nvSpPr>
          <p:cNvPr id="774" name="Google Shape;774;p32"/>
          <p:cNvSpPr txBox="1"/>
          <p:nvPr/>
        </p:nvSpPr>
        <p:spPr>
          <a:xfrm>
            <a:off x="7932210" y="6381873"/>
            <a:ext cx="1819275" cy="278281"/>
          </a:xfrm>
          <a:prstGeom prst="rect">
            <a:avLst/>
          </a:prstGeom>
          <a:no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Project ID: R24-071</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778"/>
        <p:cNvGrpSpPr/>
        <p:nvPr/>
      </p:nvGrpSpPr>
      <p:grpSpPr>
        <a:xfrm>
          <a:off x="0" y="0"/>
          <a:ext cx="0" cy="0"/>
          <a:chOff x="0" y="0"/>
          <a:chExt cx="0" cy="0"/>
        </a:xfrm>
      </p:grpSpPr>
      <p:sp>
        <p:nvSpPr>
          <p:cNvPr id="779" name="Google Shape;779;p33"/>
          <p:cNvSpPr txBox="1">
            <a:spLocks noGrp="1"/>
          </p:cNvSpPr>
          <p:nvPr>
            <p:ph type="title"/>
          </p:nvPr>
        </p:nvSpPr>
        <p:spPr>
          <a:xfrm>
            <a:off x="458694" y="802131"/>
            <a:ext cx="5564505"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Specific Sub-Objectives</a:t>
            </a:r>
            <a:endParaRPr sz="4000">
              <a:solidFill>
                <a:schemeClr val="dk1"/>
              </a:solidFill>
            </a:endParaRPr>
          </a:p>
        </p:txBody>
      </p:sp>
      <p:sp>
        <p:nvSpPr>
          <p:cNvPr id="780" name="Google Shape;780;p33"/>
          <p:cNvSpPr/>
          <p:nvPr/>
        </p:nvSpPr>
        <p:spPr>
          <a:xfrm>
            <a:off x="481029" y="3169944"/>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781;p33"/>
          <p:cNvSpPr/>
          <p:nvPr/>
        </p:nvSpPr>
        <p:spPr>
          <a:xfrm>
            <a:off x="481029" y="4433718"/>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2" name="Google Shape;782;p33"/>
          <p:cNvSpPr/>
          <p:nvPr/>
        </p:nvSpPr>
        <p:spPr>
          <a:xfrm>
            <a:off x="468960" y="1937871"/>
            <a:ext cx="10524490" cy="871219"/>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3" name="Google Shape;783;p33"/>
          <p:cNvSpPr txBox="1"/>
          <p:nvPr/>
        </p:nvSpPr>
        <p:spPr>
          <a:xfrm>
            <a:off x="590222" y="2160138"/>
            <a:ext cx="10607700" cy="2908500"/>
          </a:xfrm>
          <a:prstGeom prst="rect">
            <a:avLst/>
          </a:prstGeom>
          <a:noFill/>
          <a:ln>
            <a:noFill/>
          </a:ln>
        </p:spPr>
        <p:txBody>
          <a:bodyPr spcFirstLastPara="1" wrap="square" lIns="0" tIns="9525" rIns="0" bIns="0" anchor="t" anchorCtr="0">
            <a:spAutoFit/>
          </a:bodyPr>
          <a:lstStyle/>
          <a:p>
            <a:pPr marL="469900" marR="575945" lvl="0" indent="-457200" algn="l" rtl="0">
              <a:lnSpc>
                <a:spcPct val="100800"/>
              </a:lnSpc>
              <a:spcBef>
                <a:spcPts val="0"/>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Identifying features for predicting recurrence of cancer location and time frame</a:t>
            </a:r>
            <a:endParaRPr/>
          </a:p>
          <a:p>
            <a:pPr marL="12700" marR="575945" lvl="0" indent="0" algn="l" rtl="0">
              <a:lnSpc>
                <a:spcPct val="100800"/>
              </a:lnSpc>
              <a:spcBef>
                <a:spcPts val="75"/>
              </a:spcBef>
              <a:spcAft>
                <a:spcPts val="0"/>
              </a:spcAft>
              <a:buNone/>
            </a:pPr>
            <a:endParaRPr sz="2900">
              <a:solidFill>
                <a:schemeClr val="dk1"/>
              </a:solidFill>
              <a:latin typeface="Tahoma"/>
              <a:ea typeface="Tahoma"/>
              <a:cs typeface="Tahoma"/>
              <a:sym typeface="Tahoma"/>
            </a:endParaRPr>
          </a:p>
          <a:p>
            <a:pPr marL="481965" marR="0" lvl="0" indent="-457200" algn="l" rtl="0">
              <a:lnSpc>
                <a:spcPct val="100000"/>
              </a:lnSpc>
              <a:spcBef>
                <a:spcPts val="187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Fusion Of Data of Multiple Modalities</a:t>
            </a:r>
            <a:endParaRPr/>
          </a:p>
          <a:p>
            <a:pPr marL="0" marR="0" lvl="0" indent="0" algn="l" rtl="0">
              <a:lnSpc>
                <a:spcPct val="100000"/>
              </a:lnSpc>
              <a:spcBef>
                <a:spcPts val="0"/>
              </a:spcBef>
              <a:spcAft>
                <a:spcPts val="0"/>
              </a:spcAft>
              <a:buClr>
                <a:srgbClr val="FFFFFF"/>
              </a:buClr>
              <a:buSzPts val="2900"/>
              <a:buFont typeface="Arial"/>
              <a:buNone/>
            </a:pPr>
            <a:endParaRPr sz="2900">
              <a:solidFill>
                <a:schemeClr val="dk1"/>
              </a:solidFill>
              <a:latin typeface="Tahoma"/>
              <a:ea typeface="Tahoma"/>
              <a:cs typeface="Tahoma"/>
              <a:sym typeface="Tahoma"/>
            </a:endParaRPr>
          </a:p>
          <a:p>
            <a:pPr marL="481965" marR="5080" lvl="0" indent="-457200" algn="l" rtl="0">
              <a:lnSpc>
                <a:spcPct val="100800"/>
              </a:lnSpc>
              <a:spcBef>
                <a:spcPts val="209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Stratifying patients with cancer according to risk of relapse</a:t>
            </a:r>
            <a:endParaRPr/>
          </a:p>
        </p:txBody>
      </p:sp>
      <p:grpSp>
        <p:nvGrpSpPr>
          <p:cNvPr id="784" name="Google Shape;784;p33"/>
          <p:cNvGrpSpPr/>
          <p:nvPr/>
        </p:nvGrpSpPr>
        <p:grpSpPr>
          <a:xfrm>
            <a:off x="0" y="6192687"/>
            <a:ext cx="12192000" cy="668655"/>
            <a:chOff x="0" y="6042212"/>
            <a:chExt cx="12192000" cy="668655"/>
          </a:xfrm>
        </p:grpSpPr>
        <p:sp>
          <p:nvSpPr>
            <p:cNvPr id="785" name="Google Shape;785;p33"/>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pic>
          <p:nvPicPr>
            <p:cNvPr id="786" name="Google Shape;786;p33"/>
            <p:cNvPicPr preferRelativeResize="0"/>
            <p:nvPr/>
          </p:nvPicPr>
          <p:blipFill rotWithShape="1">
            <a:blip r:embed="rId3">
              <a:alphaModFix/>
            </a:blip>
            <a:srcRect/>
            <a:stretch/>
          </p:blipFill>
          <p:spPr>
            <a:xfrm>
              <a:off x="208502" y="6208330"/>
              <a:ext cx="1859168" cy="331995"/>
            </a:xfrm>
            <a:prstGeom prst="rect">
              <a:avLst/>
            </a:prstGeom>
            <a:noFill/>
            <a:ln>
              <a:noFill/>
            </a:ln>
          </p:spPr>
        </p:pic>
      </p:grpSp>
      <p:sp>
        <p:nvSpPr>
          <p:cNvPr id="787" name="Google Shape;787;p33"/>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b="1">
                <a:solidFill>
                  <a:schemeClr val="dk1"/>
                </a:solidFill>
                <a:latin typeface="Trebuchet MS"/>
                <a:ea typeface="Trebuchet MS"/>
                <a:cs typeface="Trebuchet MS"/>
                <a:sym typeface="Trebuchet MS"/>
              </a:rPr>
              <a:t>IT21331022 Irfan N.A.A</a:t>
            </a:r>
            <a:endParaRPr sz="1800" b="1">
              <a:solidFill>
                <a:schemeClr val="dk1"/>
              </a:solidFill>
              <a:latin typeface="Trebuchet MS"/>
              <a:ea typeface="Trebuchet MS"/>
              <a:cs typeface="Trebuchet MS"/>
              <a:sym typeface="Trebuchet MS"/>
            </a:endParaRPr>
          </a:p>
        </p:txBody>
      </p:sp>
      <p:sp>
        <p:nvSpPr>
          <p:cNvPr id="788" name="Google Shape;788;p33"/>
          <p:cNvSpPr txBox="1"/>
          <p:nvPr/>
        </p:nvSpPr>
        <p:spPr>
          <a:xfrm>
            <a:off x="10744200" y="6375777"/>
            <a:ext cx="122664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2024/12/06</a:t>
            </a:r>
            <a:endParaRPr/>
          </a:p>
        </p:txBody>
      </p:sp>
      <p:sp>
        <p:nvSpPr>
          <p:cNvPr id="789" name="Google Shape;789;p33"/>
          <p:cNvSpPr txBox="1"/>
          <p:nvPr/>
        </p:nvSpPr>
        <p:spPr>
          <a:xfrm>
            <a:off x="7932210" y="6381873"/>
            <a:ext cx="1819275"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Project ID: R24-071</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g31c90e09af7_3_0"/>
          <p:cNvSpPr txBox="1">
            <a:spLocks noGrp="1"/>
          </p:cNvSpPr>
          <p:nvPr>
            <p:ph type="title"/>
          </p:nvPr>
        </p:nvSpPr>
        <p:spPr>
          <a:xfrm>
            <a:off x="417034" y="593100"/>
            <a:ext cx="8949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Necessary Data and Sources</a:t>
            </a:r>
            <a:endParaRPr>
              <a:solidFill>
                <a:schemeClr val="dk1"/>
              </a:solidFill>
            </a:endParaRPr>
          </a:p>
        </p:txBody>
      </p:sp>
      <p:sp>
        <p:nvSpPr>
          <p:cNvPr id="795" name="Google Shape;795;g31c90e09af7_3_0"/>
          <p:cNvSpPr/>
          <p:nvPr/>
        </p:nvSpPr>
        <p:spPr>
          <a:xfrm>
            <a:off x="483075" y="1427979"/>
            <a:ext cx="10866536" cy="4872292"/>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Clinical Data</a:t>
            </a: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Radiomic Data</a:t>
            </a: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Genomic Data</a:t>
            </a: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Histopathological Data</a:t>
            </a:r>
            <a:endParaRPr sz="2800" b="1">
              <a:solidFill>
                <a:schemeClr val="dk1"/>
              </a:solidFill>
              <a:latin typeface="Open Sans"/>
              <a:ea typeface="Open Sans"/>
              <a:cs typeface="Open Sans"/>
              <a:sym typeface="Open Sans"/>
            </a:endParaRPr>
          </a:p>
          <a:p>
            <a:pPr marL="457200" lvl="0" indent="0" algn="just" rtl="0">
              <a:lnSpc>
                <a:spcPct val="111107"/>
              </a:lnSpc>
              <a:spcBef>
                <a:spcPts val="0"/>
              </a:spcBef>
              <a:spcAft>
                <a:spcPts val="0"/>
              </a:spcAft>
              <a:buNone/>
            </a:pP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The Prostate, Lung, Colorectal and Ovarian (PLCO) Databank</a:t>
            </a: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The cBioPortal for Cancer Genomics</a:t>
            </a: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TCGA database</a:t>
            </a:r>
            <a:endParaRPr sz="2800" b="1">
              <a:solidFill>
                <a:schemeClr val="dk1"/>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g31c90e09af7_3_11"/>
          <p:cNvSpPr txBox="1">
            <a:spLocks noGrp="1"/>
          </p:cNvSpPr>
          <p:nvPr>
            <p:ph type="title"/>
          </p:nvPr>
        </p:nvSpPr>
        <p:spPr>
          <a:xfrm>
            <a:off x="417034" y="593100"/>
            <a:ext cx="8949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Methodologies</a:t>
            </a:r>
            <a:endParaRPr>
              <a:solidFill>
                <a:schemeClr val="dk1"/>
              </a:solidFill>
            </a:endParaRPr>
          </a:p>
        </p:txBody>
      </p:sp>
      <p:sp>
        <p:nvSpPr>
          <p:cNvPr id="801" name="Google Shape;801;g31c90e09af7_3_11"/>
          <p:cNvSpPr/>
          <p:nvPr/>
        </p:nvSpPr>
        <p:spPr>
          <a:xfrm>
            <a:off x="483075" y="1427976"/>
            <a:ext cx="10866536" cy="3145101"/>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Preprocessing multi omic datasets and training to specific ML models</a:t>
            </a: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Use separate models for each datasets, and use Feature fusion to combine the outputs with Aggregation.</a:t>
            </a: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Integrate datasets of varying modalities and use a multi model and multi modal approach</a:t>
            </a:r>
            <a:endParaRPr sz="2800" b="1">
              <a:solidFill>
                <a:schemeClr val="dk1"/>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g31c90e09af7_3_20"/>
          <p:cNvSpPr/>
          <p:nvPr/>
        </p:nvSpPr>
        <p:spPr>
          <a:xfrm>
            <a:off x="483075" y="1427975"/>
            <a:ext cx="10866536" cy="2038652"/>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SVM</a:t>
            </a: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Linear Regression</a:t>
            </a: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Gradient Boosting</a:t>
            </a: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Cox Regression Hazard Model</a:t>
            </a:r>
            <a:endParaRPr sz="2800" b="1">
              <a:solidFill>
                <a:schemeClr val="dk1"/>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31c90e09af7_3_26"/>
          <p:cNvSpPr txBox="1">
            <a:spLocks noGrp="1"/>
          </p:cNvSpPr>
          <p:nvPr>
            <p:ph type="title"/>
          </p:nvPr>
        </p:nvSpPr>
        <p:spPr>
          <a:xfrm>
            <a:off x="458706" y="663875"/>
            <a:ext cx="113973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Challenges and further improvements</a:t>
            </a:r>
            <a:endParaRPr sz="4000">
              <a:solidFill>
                <a:schemeClr val="dk1"/>
              </a:solidFill>
            </a:endParaRPr>
          </a:p>
        </p:txBody>
      </p:sp>
      <p:sp>
        <p:nvSpPr>
          <p:cNvPr id="812" name="Google Shape;812;g31c90e09af7_3_26"/>
          <p:cNvSpPr/>
          <p:nvPr/>
        </p:nvSpPr>
        <p:spPr>
          <a:xfrm>
            <a:off x="481025" y="2992488"/>
            <a:ext cx="11034395" cy="871220"/>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3" name="Google Shape;813;g31c90e09af7_3_26"/>
          <p:cNvSpPr/>
          <p:nvPr/>
        </p:nvSpPr>
        <p:spPr>
          <a:xfrm>
            <a:off x="481029" y="4136380"/>
            <a:ext cx="11034395" cy="871220"/>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4" name="Google Shape;814;g31c90e09af7_3_26"/>
          <p:cNvSpPr/>
          <p:nvPr/>
        </p:nvSpPr>
        <p:spPr>
          <a:xfrm>
            <a:off x="468960" y="1937871"/>
            <a:ext cx="10524490" cy="871219"/>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5" name="Google Shape;815;g31c90e09af7_3_26"/>
          <p:cNvSpPr/>
          <p:nvPr/>
        </p:nvSpPr>
        <p:spPr>
          <a:xfrm>
            <a:off x="640154" y="5344630"/>
            <a:ext cx="11034395" cy="871220"/>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6" name="Google Shape;816;g31c90e09af7_3_26"/>
          <p:cNvSpPr txBox="1"/>
          <p:nvPr/>
        </p:nvSpPr>
        <p:spPr>
          <a:xfrm>
            <a:off x="590225" y="2160149"/>
            <a:ext cx="10607700" cy="3818100"/>
          </a:xfrm>
          <a:prstGeom prst="rect">
            <a:avLst/>
          </a:prstGeom>
          <a:noFill/>
          <a:ln>
            <a:noFill/>
          </a:ln>
        </p:spPr>
        <p:txBody>
          <a:bodyPr spcFirstLastPara="1" wrap="square" lIns="0" tIns="9525" rIns="0" bIns="0" anchor="t" anchorCtr="0">
            <a:spAutoFit/>
          </a:bodyPr>
          <a:lstStyle/>
          <a:p>
            <a:pPr marL="469900" marR="575945" lvl="0" indent="-457200" algn="l" rtl="0">
              <a:lnSpc>
                <a:spcPct val="100800"/>
              </a:lnSpc>
              <a:spcBef>
                <a:spcPts val="0"/>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Fusion of Multiple Datasets with multiple modalities</a:t>
            </a:r>
            <a:endParaRPr/>
          </a:p>
          <a:p>
            <a:pPr marL="12700" marR="575945" lvl="0" indent="0" algn="l" rtl="0">
              <a:lnSpc>
                <a:spcPct val="100800"/>
              </a:lnSpc>
              <a:spcBef>
                <a:spcPts val="75"/>
              </a:spcBef>
              <a:spcAft>
                <a:spcPts val="0"/>
              </a:spcAft>
              <a:buNone/>
            </a:pPr>
            <a:endParaRPr sz="2900">
              <a:solidFill>
                <a:schemeClr val="dk1"/>
              </a:solidFill>
              <a:latin typeface="Tahoma"/>
              <a:ea typeface="Tahoma"/>
              <a:cs typeface="Tahoma"/>
              <a:sym typeface="Tahoma"/>
            </a:endParaRPr>
          </a:p>
          <a:p>
            <a:pPr marL="481965" marR="0" lvl="0" indent="-457200" algn="l" rtl="0">
              <a:lnSpc>
                <a:spcPct val="100000"/>
              </a:lnSpc>
              <a:spcBef>
                <a:spcPts val="187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Prediction of recurrence location, time and possibility.</a:t>
            </a:r>
            <a:endParaRPr/>
          </a:p>
          <a:p>
            <a:pPr marL="0" marR="0" lvl="0" indent="0" algn="l" rtl="0">
              <a:lnSpc>
                <a:spcPct val="100000"/>
              </a:lnSpc>
              <a:spcBef>
                <a:spcPts val="0"/>
              </a:spcBef>
              <a:spcAft>
                <a:spcPts val="0"/>
              </a:spcAft>
              <a:buClr>
                <a:srgbClr val="FFFFFF"/>
              </a:buClr>
              <a:buSzPts val="2900"/>
              <a:buFont typeface="Arial"/>
              <a:buNone/>
            </a:pPr>
            <a:endParaRPr sz="2900">
              <a:solidFill>
                <a:schemeClr val="dk1"/>
              </a:solidFill>
              <a:latin typeface="Tahoma"/>
              <a:ea typeface="Tahoma"/>
              <a:cs typeface="Tahoma"/>
              <a:sym typeface="Tahoma"/>
            </a:endParaRPr>
          </a:p>
          <a:p>
            <a:pPr marL="481965" marR="5080" lvl="0" indent="-457200" algn="l" rtl="0">
              <a:lnSpc>
                <a:spcPct val="100800"/>
              </a:lnSpc>
              <a:spcBef>
                <a:spcPts val="209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Stratifying patients with cancer according to risk of relapse</a:t>
            </a:r>
            <a:endParaRPr sz="2400" b="1">
              <a:solidFill>
                <a:schemeClr val="dk1"/>
              </a:solidFill>
              <a:latin typeface="Tahoma"/>
              <a:ea typeface="Tahoma"/>
              <a:cs typeface="Tahoma"/>
              <a:sym typeface="Tahoma"/>
            </a:endParaRPr>
          </a:p>
          <a:p>
            <a:pPr marL="0" marR="5080" lvl="0" indent="0" algn="l" rtl="0">
              <a:lnSpc>
                <a:spcPct val="100800"/>
              </a:lnSpc>
              <a:spcBef>
                <a:spcPts val="2095"/>
              </a:spcBef>
              <a:spcAft>
                <a:spcPts val="0"/>
              </a:spcAft>
              <a:buNone/>
            </a:pPr>
            <a:endParaRPr sz="2400" b="1">
              <a:solidFill>
                <a:schemeClr val="dk1"/>
              </a:solidFill>
              <a:latin typeface="Tahoma"/>
              <a:ea typeface="Tahoma"/>
              <a:cs typeface="Tahoma"/>
              <a:sym typeface="Tahoma"/>
            </a:endParaRPr>
          </a:p>
          <a:p>
            <a:pPr marL="457200" marR="5080" lvl="0" indent="-381000" algn="l" rtl="0">
              <a:lnSpc>
                <a:spcPct val="100800"/>
              </a:lnSpc>
              <a:spcBef>
                <a:spcPts val="2095"/>
              </a:spcBef>
              <a:spcAft>
                <a:spcPts val="0"/>
              </a:spcAft>
              <a:buClr>
                <a:schemeClr val="dk1"/>
              </a:buClr>
              <a:buSzPts val="2400"/>
              <a:buFont typeface="Tahoma"/>
              <a:buChar char="●"/>
            </a:pPr>
            <a:r>
              <a:rPr lang="en-US" sz="2400" b="1">
                <a:solidFill>
                  <a:schemeClr val="dk1"/>
                </a:solidFill>
                <a:latin typeface="Tahoma"/>
                <a:ea typeface="Tahoma"/>
                <a:cs typeface="Tahoma"/>
                <a:sym typeface="Tahoma"/>
              </a:rPr>
              <a:t>Multi Cohort Generalizability and explainability</a:t>
            </a:r>
            <a:endParaRPr sz="2400" b="1">
              <a:solidFill>
                <a:schemeClr val="dk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6"/>
          <p:cNvSpPr/>
          <p:nvPr/>
        </p:nvSpPr>
        <p:spPr>
          <a:xfrm>
            <a:off x="0" y="618934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4" name="Google Shape;124;p6"/>
          <p:cNvPicPr preferRelativeResize="0"/>
          <p:nvPr/>
        </p:nvPicPr>
        <p:blipFill rotWithShape="1">
          <a:blip r:embed="rId4">
            <a:alphaModFix/>
          </a:blip>
          <a:srcRect/>
          <a:stretch/>
        </p:blipFill>
        <p:spPr>
          <a:xfrm>
            <a:off x="208502" y="6395742"/>
            <a:ext cx="1859168" cy="331995"/>
          </a:xfrm>
          <a:prstGeom prst="rect">
            <a:avLst/>
          </a:prstGeom>
          <a:solidFill>
            <a:srgbClr val="FBD4B4"/>
          </a:solidFill>
          <a:ln>
            <a:noFill/>
          </a:ln>
        </p:spPr>
      </p:pic>
      <p:sp>
        <p:nvSpPr>
          <p:cNvPr id="125" name="Google Shape;125;p6"/>
          <p:cNvSpPr txBox="1"/>
          <p:nvPr/>
        </p:nvSpPr>
        <p:spPr>
          <a:xfrm>
            <a:off x="5176966" y="6382170"/>
            <a:ext cx="2284759" cy="278281"/>
          </a:xfrm>
          <a:prstGeom prst="rect">
            <a:avLst/>
          </a:prstGeom>
          <a:solidFill>
            <a:srgbClr val="FBD4B4"/>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
        <p:nvSpPr>
          <p:cNvPr id="126" name="Google Shape;126;p6"/>
          <p:cNvSpPr txBox="1">
            <a:spLocks noGrp="1"/>
          </p:cNvSpPr>
          <p:nvPr>
            <p:ph type="dt" idx="10"/>
          </p:nvPr>
        </p:nvSpPr>
        <p:spPr>
          <a:xfrm>
            <a:off x="10839915" y="6412649"/>
            <a:ext cx="1131000" cy="555300"/>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rgbClr val="403C4E"/>
                </a:solidFill>
                <a:latin typeface="Open Sans"/>
                <a:ea typeface="Open Sans"/>
                <a:cs typeface="Open Sans"/>
                <a:sym typeface="Open Sans"/>
              </a:rPr>
              <a:t>2024/12/06</a:t>
            </a: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grpSp>
        <p:nvGrpSpPr>
          <p:cNvPr id="821" name="Google Shape;821;p40"/>
          <p:cNvGrpSpPr/>
          <p:nvPr/>
        </p:nvGrpSpPr>
        <p:grpSpPr>
          <a:xfrm>
            <a:off x="0" y="6192687"/>
            <a:ext cx="12192000" cy="668655"/>
            <a:chOff x="0" y="6042212"/>
            <a:chExt cx="12192000" cy="668655"/>
          </a:xfrm>
        </p:grpSpPr>
        <p:sp>
          <p:nvSpPr>
            <p:cNvPr id="822" name="Google Shape;822;p40"/>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pic>
          <p:nvPicPr>
            <p:cNvPr id="823" name="Google Shape;823;p40"/>
            <p:cNvPicPr preferRelativeResize="0"/>
            <p:nvPr/>
          </p:nvPicPr>
          <p:blipFill rotWithShape="1">
            <a:blip r:embed="rId3">
              <a:alphaModFix/>
            </a:blip>
            <a:srcRect/>
            <a:stretch/>
          </p:blipFill>
          <p:spPr>
            <a:xfrm>
              <a:off x="208502" y="6208330"/>
              <a:ext cx="1859168" cy="331995"/>
            </a:xfrm>
            <a:prstGeom prst="rect">
              <a:avLst/>
            </a:prstGeom>
            <a:noFill/>
            <a:ln>
              <a:noFill/>
            </a:ln>
          </p:spPr>
        </p:pic>
      </p:grpSp>
      <p:sp>
        <p:nvSpPr>
          <p:cNvPr id="824" name="Google Shape;824;p40"/>
          <p:cNvSpPr txBox="1"/>
          <p:nvPr/>
        </p:nvSpPr>
        <p:spPr>
          <a:xfrm>
            <a:off x="10744200" y="6375777"/>
            <a:ext cx="122664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2024/12/06</a:t>
            </a:r>
            <a:endParaRPr/>
          </a:p>
        </p:txBody>
      </p:sp>
      <p:sp>
        <p:nvSpPr>
          <p:cNvPr id="825" name="Google Shape;825;p40"/>
          <p:cNvSpPr txBox="1"/>
          <p:nvPr/>
        </p:nvSpPr>
        <p:spPr>
          <a:xfrm>
            <a:off x="7932210" y="6381873"/>
            <a:ext cx="1819275"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Project ID: R24-071</a:t>
            </a:r>
            <a:endParaRPr/>
          </a:p>
        </p:txBody>
      </p:sp>
      <p:sp>
        <p:nvSpPr>
          <p:cNvPr id="826" name="Google Shape;826;p40"/>
          <p:cNvSpPr txBox="1"/>
          <p:nvPr/>
        </p:nvSpPr>
        <p:spPr>
          <a:xfrm>
            <a:off x="4315268" y="3044279"/>
            <a:ext cx="3561464" cy="769441"/>
          </a:xfrm>
          <a:prstGeom prst="rect">
            <a:avLst/>
          </a:prstGeom>
          <a:solidFill>
            <a:srgbClr val="31859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dk1"/>
                </a:solidFill>
                <a:latin typeface="Calibri"/>
                <a:ea typeface="Calibri"/>
                <a:cs typeface="Calibri"/>
                <a:sym typeface="Calibri"/>
              </a:rPr>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sp>
        <p:nvSpPr>
          <p:cNvPr id="131" name="Google Shape;131;p7"/>
          <p:cNvSpPr/>
          <p:nvPr/>
        </p:nvSpPr>
        <p:spPr>
          <a:xfrm>
            <a:off x="457200" y="990600"/>
            <a:ext cx="954357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chemeClr val="dk1"/>
              </a:buClr>
              <a:buSzPts val="4860"/>
              <a:buFont typeface="Merriweather"/>
              <a:buNone/>
            </a:pPr>
            <a:r>
              <a:rPr lang="en-US" sz="4860" b="1">
                <a:solidFill>
                  <a:schemeClr val="dk1"/>
                </a:solidFill>
                <a:latin typeface="Merriweather"/>
                <a:ea typeface="Merriweather"/>
                <a:cs typeface="Merriweather"/>
                <a:sym typeface="Merriweather"/>
              </a:rPr>
              <a:t>IT21374524 | WASEEK M.L.</a:t>
            </a:r>
            <a:endParaRPr sz="4860">
              <a:solidFill>
                <a:schemeClr val="dk1"/>
              </a:solidFill>
              <a:latin typeface="Calibri"/>
              <a:ea typeface="Calibri"/>
              <a:cs typeface="Calibri"/>
              <a:sym typeface="Calibri"/>
            </a:endParaRPr>
          </a:p>
        </p:txBody>
      </p:sp>
      <p:sp>
        <p:nvSpPr>
          <p:cNvPr id="132" name="Google Shape;132;p7"/>
          <p:cNvSpPr/>
          <p:nvPr/>
        </p:nvSpPr>
        <p:spPr>
          <a:xfrm>
            <a:off x="2013893" y="2037016"/>
            <a:ext cx="615005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Merriweather"/>
              <a:buNone/>
            </a:pPr>
            <a:r>
              <a:rPr lang="en-US" sz="2430" b="1">
                <a:solidFill>
                  <a:schemeClr val="dk1"/>
                </a:solidFill>
                <a:latin typeface="Merriweather"/>
                <a:ea typeface="Merriweather"/>
                <a:cs typeface="Merriweather"/>
                <a:sym typeface="Merriweather"/>
              </a:rPr>
              <a:t>BSc (Hons) Information Technology Specializing in Data Science Secure</a:t>
            </a:r>
            <a:endParaRPr sz="2430">
              <a:solidFill>
                <a:schemeClr val="dk1"/>
              </a:solidFill>
              <a:latin typeface="Calibri"/>
              <a:ea typeface="Calibri"/>
              <a:cs typeface="Calibri"/>
              <a:sym typeface="Calibri"/>
            </a:endParaRPr>
          </a:p>
        </p:txBody>
      </p:sp>
      <p:sp>
        <p:nvSpPr>
          <p:cNvPr id="133" name="Google Shape;133;p7"/>
          <p:cNvSpPr/>
          <p:nvPr/>
        </p:nvSpPr>
        <p:spPr>
          <a:xfrm>
            <a:off x="2008089" y="3940565"/>
            <a:ext cx="6150054" cy="790099"/>
          </a:xfrm>
          <a:prstGeom prst="rect">
            <a:avLst/>
          </a:prstGeom>
          <a:noFill/>
          <a:ln>
            <a:noFill/>
          </a:ln>
        </p:spPr>
        <p:txBody>
          <a:bodyPr spcFirstLastPara="1" wrap="square" lIns="91425" tIns="45700" rIns="91425" bIns="45700" anchor="t" anchorCtr="0">
            <a:noAutofit/>
          </a:bodyPr>
          <a:lstStyle/>
          <a:p>
            <a:pPr marL="0" marR="0" lvl="0" indent="0" algn="ctr" rtl="0">
              <a:lnSpc>
                <a:spcPct val="159979"/>
              </a:lnSpc>
              <a:spcBef>
                <a:spcPts val="0"/>
              </a:spcBef>
              <a:spcAft>
                <a:spcPts val="0"/>
              </a:spcAft>
              <a:buClr>
                <a:schemeClr val="dk1"/>
              </a:buClr>
              <a:buSzPts val="1944"/>
              <a:buFont typeface="Open Sans"/>
              <a:buNone/>
            </a:pPr>
            <a:r>
              <a:rPr lang="en-US" sz="1944">
                <a:solidFill>
                  <a:schemeClr val="dk1"/>
                </a:solidFill>
                <a:latin typeface="Open Sans"/>
                <a:ea typeface="Open Sans"/>
                <a:cs typeface="Open Sans"/>
                <a:sym typeface="Open Sans"/>
              </a:rPr>
              <a:t>Advanced Deep Learning for Early Lung Cancer Detection and Feature Extraction</a:t>
            </a:r>
            <a:endParaRPr sz="1944">
              <a:solidFill>
                <a:schemeClr val="dk1"/>
              </a:solidFill>
              <a:latin typeface="Calibri"/>
              <a:ea typeface="Calibri"/>
              <a:cs typeface="Calibri"/>
              <a:sym typeface="Calibri"/>
            </a:endParaRPr>
          </a:p>
        </p:txBody>
      </p:sp>
      <p:sp>
        <p:nvSpPr>
          <p:cNvPr id="134" name="Google Shape;134;p7"/>
          <p:cNvSpPr/>
          <p:nvPr/>
        </p:nvSpPr>
        <p:spPr>
          <a:xfrm>
            <a:off x="5538863" y="3375074"/>
            <a:ext cx="3939778"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Calibri"/>
              <a:buNone/>
            </a:pPr>
            <a:endParaRPr sz="2430">
              <a:solidFill>
                <a:schemeClr val="dk1"/>
              </a:solidFill>
              <a:latin typeface="Calibri"/>
              <a:ea typeface="Calibri"/>
              <a:cs typeface="Calibri"/>
              <a:sym typeface="Calibri"/>
            </a:endParaRPr>
          </a:p>
        </p:txBody>
      </p:sp>
      <p:pic>
        <p:nvPicPr>
          <p:cNvPr id="135" name="Google Shape;135;p7" descr="A person in a suit and tie&#10;&#10;Description automatically generated"/>
          <p:cNvPicPr preferRelativeResize="0"/>
          <p:nvPr/>
        </p:nvPicPr>
        <p:blipFill rotWithShape="1">
          <a:blip r:embed="rId3">
            <a:alphaModFix/>
          </a:blip>
          <a:srcRect/>
          <a:stretch/>
        </p:blipFill>
        <p:spPr>
          <a:xfrm>
            <a:off x="9812883" y="744302"/>
            <a:ext cx="1844249" cy="2025159"/>
          </a:xfrm>
          <a:prstGeom prst="rect">
            <a:avLst/>
          </a:prstGeom>
          <a:noFill/>
          <a:ln>
            <a:noFill/>
          </a:ln>
        </p:spPr>
      </p:pic>
      <p:grpSp>
        <p:nvGrpSpPr>
          <p:cNvPr id="136" name="Google Shape;136;p7"/>
          <p:cNvGrpSpPr/>
          <p:nvPr/>
        </p:nvGrpSpPr>
        <p:grpSpPr>
          <a:xfrm>
            <a:off x="0" y="6192687"/>
            <a:ext cx="12192000" cy="668655"/>
            <a:chOff x="0" y="6042212"/>
            <a:chExt cx="12192000" cy="668655"/>
          </a:xfrm>
        </p:grpSpPr>
        <p:sp>
          <p:nvSpPr>
            <p:cNvPr id="137" name="Google Shape;137;p7"/>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8" name="Google Shape;138;p7"/>
            <p:cNvPicPr preferRelativeResize="0"/>
            <p:nvPr/>
          </p:nvPicPr>
          <p:blipFill rotWithShape="1">
            <a:blip r:embed="rId4">
              <a:alphaModFix/>
            </a:blip>
            <a:srcRect/>
            <a:stretch/>
          </p:blipFill>
          <p:spPr>
            <a:xfrm>
              <a:off x="208502" y="6208330"/>
              <a:ext cx="1859168" cy="331995"/>
            </a:xfrm>
            <a:prstGeom prst="rect">
              <a:avLst/>
            </a:prstGeom>
            <a:solidFill>
              <a:srgbClr val="31859C"/>
            </a:solidFill>
            <a:ln>
              <a:noFill/>
            </a:ln>
          </p:spPr>
        </p:pic>
      </p:grpSp>
      <p:sp>
        <p:nvSpPr>
          <p:cNvPr id="139" name="Google Shape;139;p7"/>
          <p:cNvSpPr txBox="1"/>
          <p:nvPr/>
        </p:nvSpPr>
        <p:spPr>
          <a:xfrm>
            <a:off x="3552123" y="6378791"/>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IT21374524 | Waseek M.L.</a:t>
            </a:r>
            <a:endParaRPr sz="1800">
              <a:solidFill>
                <a:schemeClr val="dk1"/>
              </a:solidFill>
              <a:latin typeface="Trebuchet MS"/>
              <a:ea typeface="Trebuchet MS"/>
              <a:cs typeface="Trebuchet MS"/>
              <a:sym typeface="Trebuchet MS"/>
            </a:endParaRPr>
          </a:p>
        </p:txBody>
      </p:sp>
      <p:sp>
        <p:nvSpPr>
          <p:cNvPr id="140" name="Google Shape;140;p7"/>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sz="1800">
              <a:solidFill>
                <a:schemeClr val="dk1"/>
              </a:solidFill>
              <a:latin typeface="Calibri"/>
              <a:ea typeface="Calibri"/>
              <a:cs typeface="Calibri"/>
              <a:sym typeface="Calibri"/>
            </a:endParaRPr>
          </a:p>
        </p:txBody>
      </p:sp>
      <p:sp>
        <p:nvSpPr>
          <p:cNvPr id="141" name="Google Shape;141;p7"/>
          <p:cNvSpPr txBox="1"/>
          <p:nvPr/>
        </p:nvSpPr>
        <p:spPr>
          <a:xfrm>
            <a:off x="7932210" y="6381873"/>
            <a:ext cx="2063505"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458694" y="786891"/>
            <a:ext cx="4425950"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Research Ǫuestion</a:t>
            </a:r>
            <a:endParaRPr sz="4000">
              <a:solidFill>
                <a:schemeClr val="dk1"/>
              </a:solidFill>
            </a:endParaRPr>
          </a:p>
        </p:txBody>
      </p:sp>
      <p:grpSp>
        <p:nvGrpSpPr>
          <p:cNvPr id="147" name="Google Shape;147;p8"/>
          <p:cNvGrpSpPr/>
          <p:nvPr/>
        </p:nvGrpSpPr>
        <p:grpSpPr>
          <a:xfrm>
            <a:off x="1207404" y="2276410"/>
            <a:ext cx="9407525" cy="3532504"/>
            <a:chOff x="1410404" y="1725460"/>
            <a:chExt cx="9407525" cy="3532504"/>
          </a:xfrm>
        </p:grpSpPr>
        <p:sp>
          <p:nvSpPr>
            <p:cNvPr id="148" name="Google Shape;148;p8"/>
            <p:cNvSpPr/>
            <p:nvPr/>
          </p:nvSpPr>
          <p:spPr>
            <a:xfrm>
              <a:off x="1410404" y="1725460"/>
              <a:ext cx="9407525" cy="3532504"/>
            </a:xfrm>
            <a:custGeom>
              <a:avLst/>
              <a:gdLst/>
              <a:ahLst/>
              <a:cxnLst/>
              <a:rect l="l" t="t" r="r" b="b"/>
              <a:pathLst>
                <a:path w="9407525" h="3532504" extrusionOk="0">
                  <a:moveTo>
                    <a:pt x="9407047" y="0"/>
                  </a:moveTo>
                  <a:lnTo>
                    <a:pt x="588732" y="0"/>
                  </a:lnTo>
                  <a:lnTo>
                    <a:pt x="540447" y="1951"/>
                  </a:lnTo>
                  <a:lnTo>
                    <a:pt x="493237" y="7705"/>
                  </a:lnTo>
                  <a:lnTo>
                    <a:pt x="447253" y="17110"/>
                  </a:lnTo>
                  <a:lnTo>
                    <a:pt x="402647" y="30014"/>
                  </a:lnTo>
                  <a:lnTo>
                    <a:pt x="359571" y="46265"/>
                  </a:lnTo>
                  <a:lnTo>
                    <a:pt x="318176" y="65713"/>
                  </a:lnTo>
                  <a:lnTo>
                    <a:pt x="278613" y="88205"/>
                  </a:lnTo>
                  <a:lnTo>
                    <a:pt x="241034" y="113591"/>
                  </a:lnTo>
                  <a:lnTo>
                    <a:pt x="205591" y="141718"/>
                  </a:lnTo>
                  <a:lnTo>
                    <a:pt x="172435" y="172435"/>
                  </a:lnTo>
                  <a:lnTo>
                    <a:pt x="141718" y="205592"/>
                  </a:lnTo>
                  <a:lnTo>
                    <a:pt x="113591" y="241035"/>
                  </a:lnTo>
                  <a:lnTo>
                    <a:pt x="88205" y="278613"/>
                  </a:lnTo>
                  <a:lnTo>
                    <a:pt x="65713" y="318176"/>
                  </a:lnTo>
                  <a:lnTo>
                    <a:pt x="46265" y="359571"/>
                  </a:lnTo>
                  <a:lnTo>
                    <a:pt x="30013" y="402648"/>
                  </a:lnTo>
                  <a:lnTo>
                    <a:pt x="17110" y="447254"/>
                  </a:lnTo>
                  <a:lnTo>
                    <a:pt x="7705" y="493238"/>
                  </a:lnTo>
                  <a:lnTo>
                    <a:pt x="1951" y="540448"/>
                  </a:lnTo>
                  <a:lnTo>
                    <a:pt x="0" y="588733"/>
                  </a:lnTo>
                  <a:lnTo>
                    <a:pt x="0" y="3532338"/>
                  </a:lnTo>
                  <a:lnTo>
                    <a:pt x="8818314" y="3532338"/>
                  </a:lnTo>
                  <a:lnTo>
                    <a:pt x="8866600" y="3530386"/>
                  </a:lnTo>
                  <a:lnTo>
                    <a:pt x="8913810" y="3524633"/>
                  </a:lnTo>
                  <a:lnTo>
                    <a:pt x="8959794" y="3515228"/>
                  </a:lnTo>
                  <a:lnTo>
                    <a:pt x="9004399" y="3502324"/>
                  </a:lnTo>
                  <a:lnTo>
                    <a:pt x="9047476" y="3486073"/>
                  </a:lnTo>
                  <a:lnTo>
                    <a:pt x="9088871" y="3466625"/>
                  </a:lnTo>
                  <a:lnTo>
                    <a:pt x="9128434" y="3444132"/>
                  </a:lnTo>
                  <a:lnTo>
                    <a:pt x="9166012" y="3418747"/>
                  </a:lnTo>
                  <a:lnTo>
                    <a:pt x="9201455" y="3390620"/>
                  </a:lnTo>
                  <a:lnTo>
                    <a:pt x="9234611" y="3359902"/>
                  </a:lnTo>
                  <a:lnTo>
                    <a:pt x="9265328" y="3326746"/>
                  </a:lnTo>
                  <a:lnTo>
                    <a:pt x="9293456" y="3291303"/>
                  </a:lnTo>
                  <a:lnTo>
                    <a:pt x="9318841" y="3253725"/>
                  </a:lnTo>
                  <a:lnTo>
                    <a:pt x="9341334" y="3214162"/>
                  </a:lnTo>
                  <a:lnTo>
                    <a:pt x="9360781" y="3172767"/>
                  </a:lnTo>
                  <a:lnTo>
                    <a:pt x="9377033" y="3129691"/>
                  </a:lnTo>
                  <a:lnTo>
                    <a:pt x="9389937" y="3085085"/>
                  </a:lnTo>
                  <a:lnTo>
                    <a:pt x="9399341" y="3039101"/>
                  </a:lnTo>
                  <a:lnTo>
                    <a:pt x="9405095" y="2991891"/>
                  </a:lnTo>
                  <a:lnTo>
                    <a:pt x="9407047" y="2943606"/>
                  </a:lnTo>
                  <a:lnTo>
                    <a:pt x="9407047" y="0"/>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8"/>
            <p:cNvSpPr/>
            <p:nvPr/>
          </p:nvSpPr>
          <p:spPr>
            <a:xfrm>
              <a:off x="1410404" y="1725460"/>
              <a:ext cx="9407525" cy="3532504"/>
            </a:xfrm>
            <a:custGeom>
              <a:avLst/>
              <a:gdLst/>
              <a:ahLst/>
              <a:cxnLst/>
              <a:rect l="l" t="t" r="r" b="b"/>
              <a:pathLst>
                <a:path w="9407525" h="3532504" extrusionOk="0">
                  <a:moveTo>
                    <a:pt x="588732" y="0"/>
                  </a:moveTo>
                  <a:lnTo>
                    <a:pt x="9407047" y="0"/>
                  </a:lnTo>
                  <a:lnTo>
                    <a:pt x="9407047" y="2943606"/>
                  </a:lnTo>
                  <a:lnTo>
                    <a:pt x="9405095" y="2991891"/>
                  </a:lnTo>
                  <a:lnTo>
                    <a:pt x="9399341" y="3039101"/>
                  </a:lnTo>
                  <a:lnTo>
                    <a:pt x="9389937" y="3085085"/>
                  </a:lnTo>
                  <a:lnTo>
                    <a:pt x="9377033" y="3129691"/>
                  </a:lnTo>
                  <a:lnTo>
                    <a:pt x="9360781" y="3172767"/>
                  </a:lnTo>
                  <a:lnTo>
                    <a:pt x="9341333" y="3214162"/>
                  </a:lnTo>
                  <a:lnTo>
                    <a:pt x="9318841" y="3253725"/>
                  </a:lnTo>
                  <a:lnTo>
                    <a:pt x="9293456" y="3291304"/>
                  </a:lnTo>
                  <a:lnTo>
                    <a:pt x="9265328" y="3326747"/>
                  </a:lnTo>
                  <a:lnTo>
                    <a:pt x="9234611" y="3359903"/>
                  </a:lnTo>
                  <a:lnTo>
                    <a:pt x="9201455" y="3390620"/>
                  </a:lnTo>
                  <a:lnTo>
                    <a:pt x="9166012" y="3418747"/>
                  </a:lnTo>
                  <a:lnTo>
                    <a:pt x="9128434" y="3444133"/>
                  </a:lnTo>
                  <a:lnTo>
                    <a:pt x="9088871" y="3466625"/>
                  </a:lnTo>
                  <a:lnTo>
                    <a:pt x="9047476" y="3486073"/>
                  </a:lnTo>
                  <a:lnTo>
                    <a:pt x="9004400" y="3502325"/>
                  </a:lnTo>
                  <a:lnTo>
                    <a:pt x="8959794" y="3515228"/>
                  </a:lnTo>
                  <a:lnTo>
                    <a:pt x="8913810" y="3524633"/>
                  </a:lnTo>
                  <a:lnTo>
                    <a:pt x="8866600" y="3530387"/>
                  </a:lnTo>
                  <a:lnTo>
                    <a:pt x="8818315" y="3532339"/>
                  </a:lnTo>
                  <a:lnTo>
                    <a:pt x="0" y="3532339"/>
                  </a:lnTo>
                  <a:lnTo>
                    <a:pt x="0" y="588733"/>
                  </a:lnTo>
                  <a:lnTo>
                    <a:pt x="1951" y="540448"/>
                  </a:lnTo>
                  <a:lnTo>
                    <a:pt x="7705" y="493237"/>
                  </a:lnTo>
                  <a:lnTo>
                    <a:pt x="17110" y="447254"/>
                  </a:lnTo>
                  <a:lnTo>
                    <a:pt x="30013" y="402648"/>
                  </a:lnTo>
                  <a:lnTo>
                    <a:pt x="46265" y="359571"/>
                  </a:lnTo>
                  <a:lnTo>
                    <a:pt x="65713" y="318176"/>
                  </a:lnTo>
                  <a:lnTo>
                    <a:pt x="88205" y="278613"/>
                  </a:lnTo>
                  <a:lnTo>
                    <a:pt x="113591" y="241035"/>
                  </a:lnTo>
                  <a:lnTo>
                    <a:pt x="141718" y="205592"/>
                  </a:lnTo>
                  <a:lnTo>
                    <a:pt x="172435" y="172436"/>
                  </a:lnTo>
                  <a:lnTo>
                    <a:pt x="205591" y="141718"/>
                  </a:lnTo>
                  <a:lnTo>
                    <a:pt x="241034" y="113591"/>
                  </a:lnTo>
                  <a:lnTo>
                    <a:pt x="278613" y="88205"/>
                  </a:lnTo>
                  <a:lnTo>
                    <a:pt x="318176" y="65713"/>
                  </a:lnTo>
                  <a:lnTo>
                    <a:pt x="359571" y="46265"/>
                  </a:lnTo>
                  <a:lnTo>
                    <a:pt x="402647" y="30014"/>
                  </a:lnTo>
                  <a:lnTo>
                    <a:pt x="447253" y="17110"/>
                  </a:lnTo>
                  <a:lnTo>
                    <a:pt x="493237" y="7705"/>
                  </a:lnTo>
                  <a:lnTo>
                    <a:pt x="540447" y="1951"/>
                  </a:lnTo>
                  <a:lnTo>
                    <a:pt x="588732" y="0"/>
                  </a:lnTo>
                  <a:close/>
                </a:path>
              </a:pathLst>
            </a:custGeom>
            <a:solidFill>
              <a:srgbClr val="31859C"/>
            </a:solid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0" name="Google Shape;150;p8"/>
          <p:cNvSpPr txBox="1"/>
          <p:nvPr/>
        </p:nvSpPr>
        <p:spPr>
          <a:xfrm>
            <a:off x="1673000" y="2559506"/>
            <a:ext cx="8646900" cy="2612400"/>
          </a:xfrm>
          <a:prstGeom prst="rect">
            <a:avLst/>
          </a:prstGeom>
          <a:noFill/>
          <a:ln>
            <a:noFill/>
          </a:ln>
        </p:spPr>
        <p:txBody>
          <a:bodyPr spcFirstLastPara="1" wrap="square" lIns="0" tIns="13950" rIns="0" bIns="0" anchor="t" anchorCtr="0">
            <a:spAutoFit/>
          </a:bodyPr>
          <a:lstStyle/>
          <a:p>
            <a:pPr marL="0" marR="0" lvl="0" indent="0" algn="ctr" rtl="0">
              <a:spcBef>
                <a:spcPts val="0"/>
              </a:spcBef>
              <a:spcAft>
                <a:spcPts val="0"/>
              </a:spcAft>
              <a:buNone/>
            </a:pPr>
            <a:r>
              <a:rPr lang="en-US" sz="2800" b="1">
                <a:solidFill>
                  <a:schemeClr val="dk1"/>
                </a:solidFill>
                <a:latin typeface="Tahoma"/>
                <a:ea typeface="Tahoma"/>
                <a:cs typeface="Tahoma"/>
                <a:sym typeface="Tahoma"/>
              </a:rPr>
              <a:t>How can advanced machine learning models, through multimodal analysis and data integration, improve the early detection and treatment of lung cancer while ensuring the privacy of medical data?</a:t>
            </a:r>
            <a:endParaRPr sz="1800">
              <a:solidFill>
                <a:schemeClr val="dk1"/>
              </a:solidFill>
              <a:latin typeface="Calibri"/>
              <a:ea typeface="Calibri"/>
              <a:cs typeface="Calibri"/>
              <a:sym typeface="Calibri"/>
            </a:endParaRPr>
          </a:p>
          <a:p>
            <a:pPr marL="57150" marR="48260" lvl="0" indent="-635" algn="ctr" rtl="0">
              <a:lnSpc>
                <a:spcPct val="99600"/>
              </a:lnSpc>
              <a:spcBef>
                <a:spcPts val="110"/>
              </a:spcBef>
              <a:spcAft>
                <a:spcPts val="0"/>
              </a:spcAft>
              <a:buNone/>
            </a:pPr>
            <a:endParaRPr sz="2800" b="1">
              <a:solidFill>
                <a:schemeClr val="dk1"/>
              </a:solidFill>
              <a:latin typeface="Tahoma"/>
              <a:ea typeface="Tahoma"/>
              <a:cs typeface="Tahoma"/>
              <a:sym typeface="Tahoma"/>
            </a:endParaRPr>
          </a:p>
        </p:txBody>
      </p:sp>
      <p:grpSp>
        <p:nvGrpSpPr>
          <p:cNvPr id="151" name="Google Shape;151;p8"/>
          <p:cNvGrpSpPr/>
          <p:nvPr/>
        </p:nvGrpSpPr>
        <p:grpSpPr>
          <a:xfrm>
            <a:off x="4825" y="6134442"/>
            <a:ext cx="12180795" cy="713478"/>
            <a:chOff x="0" y="6042212"/>
            <a:chExt cx="12192000" cy="668655"/>
          </a:xfrm>
        </p:grpSpPr>
        <p:sp>
          <p:nvSpPr>
            <p:cNvPr id="152" name="Google Shape;152;p8"/>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53" name="Google Shape;153;p8"/>
            <p:cNvPicPr preferRelativeResize="0"/>
            <p:nvPr/>
          </p:nvPicPr>
          <p:blipFill rotWithShape="1">
            <a:blip r:embed="rId3">
              <a:alphaModFix/>
            </a:blip>
            <a:srcRect/>
            <a:stretch/>
          </p:blipFill>
          <p:spPr>
            <a:xfrm>
              <a:off x="208502" y="6208330"/>
              <a:ext cx="1859168" cy="331995"/>
            </a:xfrm>
            <a:prstGeom prst="rect">
              <a:avLst/>
            </a:prstGeom>
            <a:solidFill>
              <a:srgbClr val="31859C"/>
            </a:solidFill>
            <a:ln>
              <a:noFill/>
            </a:ln>
          </p:spPr>
        </p:pic>
      </p:grpSp>
      <p:sp>
        <p:nvSpPr>
          <p:cNvPr id="154" name="Google Shape;154;p8"/>
          <p:cNvSpPr txBox="1"/>
          <p:nvPr/>
        </p:nvSpPr>
        <p:spPr>
          <a:xfrm>
            <a:off x="3534537" y="6309341"/>
            <a:ext cx="3517265" cy="541623"/>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IT21374524 | Waseek M.L.</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 name="Google Shape;155;p8"/>
          <p:cNvSpPr txBox="1">
            <a:spLocks noGrp="1"/>
          </p:cNvSpPr>
          <p:nvPr>
            <p:ph type="ftr" idx="11"/>
          </p:nvPr>
        </p:nvSpPr>
        <p:spPr>
          <a:xfrm>
            <a:off x="7914624" y="6312423"/>
            <a:ext cx="2077010" cy="555280"/>
          </a:xfrm>
          <a:prstGeom prst="rect">
            <a:avLst/>
          </a:prstGeom>
          <a:solidFill>
            <a:srgbClr val="31859C"/>
          </a:solid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a:p>
            <a:pPr marL="12700" lvl="0" indent="0" algn="l" rtl="0">
              <a:lnSpc>
                <a:spcPct val="100000"/>
              </a:lnSpc>
              <a:spcBef>
                <a:spcPts val="10"/>
              </a:spcBef>
              <a:spcAft>
                <a:spcPts val="0"/>
              </a:spcAft>
              <a:buNone/>
            </a:pPr>
            <a:endParaRPr>
              <a:solidFill>
                <a:schemeClr val="dk1"/>
              </a:solidFill>
            </a:endParaRPr>
          </a:p>
        </p:txBody>
      </p:sp>
      <p:sp>
        <p:nvSpPr>
          <p:cNvPr id="156" name="Google Shape;156;p8"/>
          <p:cNvSpPr txBox="1"/>
          <p:nvPr/>
        </p:nvSpPr>
        <p:spPr>
          <a:xfrm>
            <a:off x="10854453" y="6351765"/>
            <a:ext cx="1131000" cy="278400"/>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2024/12/06</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31f2f1c02da_2_55"/>
          <p:cNvSpPr txBox="1">
            <a:spLocks noGrp="1"/>
          </p:cNvSpPr>
          <p:nvPr>
            <p:ph type="title"/>
          </p:nvPr>
        </p:nvSpPr>
        <p:spPr>
          <a:xfrm>
            <a:off x="432675" y="812300"/>
            <a:ext cx="11691300" cy="13545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solidFill>
                  <a:schemeClr val="dk1"/>
                </a:solidFill>
              </a:rPr>
              <a:t>Cancer Detection and Feature Extraction Workflow</a:t>
            </a:r>
            <a:endParaRPr>
              <a:solidFill>
                <a:schemeClr val="dk1"/>
              </a:solidFill>
            </a:endParaRPr>
          </a:p>
        </p:txBody>
      </p:sp>
      <p:pic>
        <p:nvPicPr>
          <p:cNvPr id="162" name="Google Shape;162;g31f2f1c02da_2_55"/>
          <p:cNvPicPr preferRelativeResize="0"/>
          <p:nvPr/>
        </p:nvPicPr>
        <p:blipFill>
          <a:blip r:embed="rId3">
            <a:alphaModFix/>
          </a:blip>
          <a:stretch>
            <a:fillRect/>
          </a:stretch>
        </p:blipFill>
        <p:spPr>
          <a:xfrm>
            <a:off x="2670725" y="2287125"/>
            <a:ext cx="6548951" cy="43882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7B5178-02B2-4CD4-A536-743073456979}">
  <ds:schemaRefs>
    <ds:schemaRef ds:uri="http://schemas.microsoft.com/sharepoint/v3/contenttype/forms"/>
  </ds:schemaRefs>
</ds:datastoreItem>
</file>

<file path=customXml/itemProps2.xml><?xml version="1.0" encoding="utf-8"?>
<ds:datastoreItem xmlns:ds="http://schemas.openxmlformats.org/officeDocument/2006/customXml" ds:itemID="{B696B3B2-9B22-4870-8998-0B8CB3DDF9F2}">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customXml/itemProps3.xml><?xml version="1.0" encoding="utf-8"?>
<ds:datastoreItem xmlns:ds="http://schemas.openxmlformats.org/officeDocument/2006/customXml" ds:itemID="{3AD7FD7F-3A7C-4B67-8A5B-31898B6959BD}"/>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60</Slides>
  <Notes>60</Notes>
  <HiddenSlides>0</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PowerPoint Presentation</vt:lpstr>
      <vt:lpstr>INTRODUCTION</vt:lpstr>
      <vt:lpstr>Introduction</vt:lpstr>
      <vt:lpstr>Research Ǫuestions?</vt:lpstr>
      <vt:lpstr>PowerPoint Presentation</vt:lpstr>
      <vt:lpstr>PowerPoint Presentation</vt:lpstr>
      <vt:lpstr>Research Ǫuestion</vt:lpstr>
      <vt:lpstr>Cancer Detection and Feature Extraction Workflow</vt:lpstr>
      <vt:lpstr>Specific Sub-Objectives</vt:lpstr>
      <vt:lpstr>Data Set </vt:lpstr>
      <vt:lpstr>Data Pre Processing</vt:lpstr>
      <vt:lpstr>Data Distribution</vt:lpstr>
      <vt:lpstr>Data Distribution</vt:lpstr>
      <vt:lpstr>Challenges </vt:lpstr>
      <vt:lpstr>PowerPoint Presentation</vt:lpstr>
      <vt:lpstr>Research Gap</vt:lpstr>
      <vt:lpstr>Methodology – Technologies &amp; Techniques</vt:lpstr>
      <vt:lpstr>PowerPoint Presentation</vt:lpstr>
      <vt:lpstr>Research Ǫuestion</vt:lpstr>
      <vt:lpstr>Specific Sub-Objectives</vt:lpstr>
      <vt:lpstr>PowerPoint Presentation</vt:lpstr>
      <vt:lpstr>PowerPoint Presentation</vt:lpstr>
      <vt:lpstr>Research Gap</vt:lpstr>
      <vt:lpstr>PowerPoint Presentation</vt:lpstr>
      <vt:lpstr>Methodology – Technologies &amp; Techniques</vt:lpstr>
      <vt:lpstr>Survival Prediction</vt:lpstr>
      <vt:lpstr>Major Data sets Used In Litriture</vt:lpstr>
      <vt:lpstr>SEER</vt:lpstr>
      <vt:lpstr>TCGA LUAD</vt:lpstr>
      <vt:lpstr>NSCLC Radiomics</vt:lpstr>
      <vt:lpstr>BPC NSCLC</vt:lpstr>
      <vt:lpstr>PLCO</vt:lpstr>
      <vt:lpstr>Explainable Approaches</vt:lpstr>
      <vt:lpstr>Major Approaches</vt:lpstr>
      <vt:lpstr>Major Models Used</vt:lpstr>
      <vt:lpstr>Challenges Faced</vt:lpstr>
      <vt:lpstr>Potential Solutions</vt:lpstr>
      <vt:lpstr>Potential Solutions</vt:lpstr>
      <vt:lpstr>Findings - TCGA</vt:lpstr>
      <vt:lpstr>Next Steps</vt:lpstr>
      <vt:lpstr>PowerPoint Presentation</vt:lpstr>
      <vt:lpstr>Research Question</vt:lpstr>
      <vt:lpstr>Challenges</vt:lpstr>
      <vt:lpstr>Specific Sub-Objectives</vt:lpstr>
      <vt:lpstr>PowerPoint Presentation</vt:lpstr>
      <vt:lpstr>Dataset and Techniques</vt:lpstr>
      <vt:lpstr>PowerPoint Presentation</vt:lpstr>
      <vt:lpstr>PowerPoint Presentation</vt:lpstr>
      <vt:lpstr>Research Gap</vt:lpstr>
      <vt:lpstr>Methodology – Technologies &amp; Techniques</vt:lpstr>
      <vt:lpstr>PowerPoint Presentation</vt:lpstr>
      <vt:lpstr>PowerPoint Presentation</vt:lpstr>
      <vt:lpstr>Research Ǫuestion</vt:lpstr>
      <vt:lpstr>Specific Sub-Objectives</vt:lpstr>
      <vt:lpstr>Necessary Data and Sources</vt:lpstr>
      <vt:lpstr>Methodologies</vt:lpstr>
      <vt:lpstr>PowerPoint Presentation</vt:lpstr>
      <vt:lpstr>Challenges and further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Irfan N. A. A it21331022</dc:creator>
  <cp:revision>1</cp:revision>
  <dcterms:created xsi:type="dcterms:W3CDTF">2024-12-05T13:50:09Z</dcterms:created>
  <dcterms:modified xsi:type="dcterms:W3CDTF">2025-05-23T04:52:05Z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2024-02-22T00:00:00Z</vt:filetime>
  </property>
  <property fmtid="{D5CDD505-2E9C-101B-9397-08002B2CF9AE}" pid="3" name="LastSaved">
    <vt:filetime>2024-08-13T00:00:00Z</vt:filetime>
  </property>
  <property fmtid="{D5CDD505-2E9C-101B-9397-08002B2CF9AE}" pid="4" name="ContentTypeId">
    <vt:lpwstr>0x0101007D2C76CD229CDD4285A19EEDA46A2A94</vt:lpwstr>
  </property>
  <property fmtid="{D5CDD505-2E9C-101B-9397-08002B2CF9AE}" pid="5" name="MediaServiceImageTags">
    <vt:lpwstr/>
  </property>
</Properties>
</file>